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0" r:id="rId5"/>
    <p:sldMasterId id="2147483679" r:id="rId6"/>
    <p:sldMasterId id="2147483660" r:id="rId7"/>
    <p:sldMasterId id="2147483701" r:id="rId8"/>
    <p:sldMasterId id="2147483708" r:id="rId9"/>
    <p:sldMasterId id="2147483718" r:id="rId10"/>
    <p:sldMasterId id="2147483725" r:id="rId11"/>
    <p:sldMasterId id="2147483737" r:id="rId12"/>
    <p:sldMasterId id="2147483742" r:id="rId13"/>
    <p:sldMasterId id="2147483748" r:id="rId14"/>
    <p:sldMasterId id="2147483754" r:id="rId15"/>
    <p:sldMasterId id="2147483761" r:id="rId16"/>
    <p:sldMasterId id="2147483767" r:id="rId17"/>
  </p:sldMasterIdLst>
  <p:notesMasterIdLst>
    <p:notesMasterId r:id="rId40"/>
  </p:notesMasterIdLst>
  <p:handoutMasterIdLst>
    <p:handoutMasterId r:id="rId41"/>
  </p:handoutMasterIdLst>
  <p:sldIdLst>
    <p:sldId id="1027" r:id="rId18"/>
    <p:sldId id="1296" r:id="rId19"/>
    <p:sldId id="1319" r:id="rId20"/>
    <p:sldId id="1298" r:id="rId21"/>
    <p:sldId id="1297" r:id="rId22"/>
    <p:sldId id="1303" r:id="rId23"/>
    <p:sldId id="1308" r:id="rId24"/>
    <p:sldId id="1311" r:id="rId25"/>
    <p:sldId id="1309" r:id="rId26"/>
    <p:sldId id="1312" r:id="rId27"/>
    <p:sldId id="1315" r:id="rId28"/>
    <p:sldId id="1093" r:id="rId29"/>
    <p:sldId id="1080" r:id="rId30"/>
    <p:sldId id="1091" r:id="rId31"/>
    <p:sldId id="1276" r:id="rId32"/>
    <p:sldId id="1229" r:id="rId33"/>
    <p:sldId id="1321" r:id="rId34"/>
    <p:sldId id="1322" r:id="rId35"/>
    <p:sldId id="1324" r:id="rId36"/>
    <p:sldId id="1326" r:id="rId37"/>
    <p:sldId id="1328" r:id="rId38"/>
    <p:sldId id="1323" r:id="rId39"/>
  </p:sldIdLst>
  <p:sldSz cx="12192000" cy="6858000"/>
  <p:notesSz cx="6797675" cy="9926638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FlandersArtSans-Bold" panose="020B0604020202020204" charset="0"/>
      <p:bold r:id="rId48"/>
    </p:embeddedFont>
    <p:embeddedFont>
      <p:font typeface="FlandersArtSans-Regular" panose="020B0604020202020204" charset="0"/>
      <p:regular r:id="rId49"/>
    </p:embeddedFont>
    <p:embeddedFont>
      <p:font typeface="FlandersArtSerif-Regular" panose="020B0604020202020204" charset="0"/>
      <p:regular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  <p:embeddedFont>
      <p:font typeface="Wingdings 2" panose="05020102010507070707" pitchFamily="18" charset="2"/>
      <p:regular r:id="rId55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4F0BAD6-8A26-4557-B8F2-3114B48B7FE3}">
          <p14:sldIdLst>
            <p14:sldId id="1027"/>
          </p14:sldIdLst>
        </p14:section>
        <p14:section name="Agenda" id="{37054845-7B1F-49B4-A26D-F059F9661ADD}">
          <p14:sldIdLst/>
        </p14:section>
        <p14:section name="Toelichting" id="{27FBF85D-248D-4D2D-86BD-82DB39A018E8}">
          <p14:sldIdLst>
            <p14:sldId id="1296"/>
            <p14:sldId id="1319"/>
            <p14:sldId id="1298"/>
            <p14:sldId id="1297"/>
            <p14:sldId id="1303"/>
            <p14:sldId id="1308"/>
            <p14:sldId id="1311"/>
            <p14:sldId id="1309"/>
            <p14:sldId id="1312"/>
            <p14:sldId id="1315"/>
            <p14:sldId id="1093"/>
            <p14:sldId id="1080"/>
            <p14:sldId id="1091"/>
            <p14:sldId id="1276"/>
            <p14:sldId id="1229"/>
            <p14:sldId id="1321"/>
            <p14:sldId id="1322"/>
            <p14:sldId id="1324"/>
            <p14:sldId id="1326"/>
            <p14:sldId id="1328"/>
            <p14:sldId id="132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ekens, Inge" initials="RI" lastIdx="11" clrIdx="0">
    <p:extLst>
      <p:ext uri="{19B8F6BF-5375-455C-9EA6-DF929625EA0E}">
        <p15:presenceInfo xmlns:p15="http://schemas.microsoft.com/office/powerpoint/2012/main" userId="S::iroekens@deloitte.com::bfc5efc9-7292-4410-b88e-b9474635c0ba" providerId="AD"/>
      </p:ext>
    </p:extLst>
  </p:cmAuthor>
  <p:cmAuthor id="2" name="Vonken, Dieter" initials="VD" lastIdx="8" clrIdx="1">
    <p:extLst>
      <p:ext uri="{19B8F6BF-5375-455C-9EA6-DF929625EA0E}">
        <p15:presenceInfo xmlns:p15="http://schemas.microsoft.com/office/powerpoint/2012/main" userId="S::dvonken@deloitte.com::cee41fc9-9525-4a42-8822-a08111842b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971"/>
    <a:srgbClr val="6B6B6B"/>
    <a:srgbClr val="D5D5D5"/>
    <a:srgbClr val="DD3FCE"/>
    <a:srgbClr val="91B4F9"/>
    <a:srgbClr val="8BE1FF"/>
    <a:srgbClr val="BAE18F"/>
    <a:srgbClr val="C0DDAD"/>
    <a:srgbClr val="C5E0B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5" autoAdjust="0"/>
    <p:restoredTop sz="87074" autoAdjust="0"/>
  </p:normalViewPr>
  <p:slideViewPr>
    <p:cSldViewPr snapToGrid="0">
      <p:cViewPr varScale="1">
        <p:scale>
          <a:sx n="86" d="100"/>
          <a:sy n="86" d="100"/>
        </p:scale>
        <p:origin x="365" y="53"/>
      </p:cViewPr>
      <p:guideLst>
        <p:guide orient="horz" pos="2160"/>
        <p:guide pos="3840"/>
        <p:guide pos="74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9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font" Target="fonts/font5.fntdata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font" Target="fonts/font8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7-2-2022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5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7/02/2022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Bram - intro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507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Bram / Dieter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642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Dieter/Inge – 1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905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114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Dieter/Inge – 2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1C032-543F-4C02-B452-83CE45BF756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522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nl-BE" smtClean="0"/>
              <a:pPr/>
              <a:t>16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0451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01" y="0"/>
            <a:ext cx="11814044" cy="68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1"/>
            <a:ext cx="9888000" cy="1655763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5901497" y="6361603"/>
            <a:ext cx="59136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2672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47999-2A5F-4C23-A5C3-4630C135E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B72A79-3B9A-4073-BFC8-B7399F87C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C6080E-0D94-4E0D-9EB1-1F20FAB5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4998-2E37-4236-A799-A42F653F1F5B}" type="datetimeFigureOut">
              <a:rPr lang="nl-BE" smtClean="0"/>
              <a:t>7/02/2022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C15686-E3F0-4F8F-8EB8-6286E3EF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1FB60A-0115-4D0A-AE39-464172B4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5E43-10B9-41CB-8DB2-9CF7AAC341E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2911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593157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08874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57046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78109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10865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110949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170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00595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1" y="2023200"/>
            <a:ext cx="4144065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tx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54400"/>
            <a:ext cx="9888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5901497" y="6361603"/>
            <a:ext cx="59136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857199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607975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13062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FF8F6-8641-4198-B9B1-D36DC8D6F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B3D8FB-6888-400D-B2D2-2F97D1573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E5ED51-5F48-408B-BD8F-9D1DC67E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615582-CB5D-4A6E-B41D-A00AC486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D08C08-16CB-4D01-906F-62859FF3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56136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384004" y="288002"/>
            <a:ext cx="8044673" cy="6265475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6000" y="2556002"/>
            <a:ext cx="5088000" cy="1943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0" y="288002"/>
            <a:ext cx="1848750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384000" y="286526"/>
            <a:ext cx="11404675" cy="6265475"/>
            <a:chOff x="288000" y="288000"/>
            <a:chExt cx="8553506" cy="6265475"/>
          </a:xfrm>
          <a:solidFill>
            <a:schemeClr val="accent1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72000" y="2520003"/>
            <a:ext cx="7122776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72000" y="4174703"/>
            <a:ext cx="7139475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968003" y="288002"/>
            <a:ext cx="9839999" cy="6265475"/>
            <a:chOff x="1476000" y="288000"/>
            <a:chExt cx="7379999" cy="6265475"/>
          </a:xfrm>
          <a:solidFill>
            <a:schemeClr val="accent1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28069" y="2104575"/>
            <a:ext cx="5088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334443" y="4631623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1848750" cy="720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4848029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ArtSans-Regular" panose="00000500000000000000" pitchFamily="2" charset="0"/>
              </a:defRPr>
            </a:lvl1pPr>
            <a:lvl5pPr algn="r"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28280"/>
            <a:ext cx="2855495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776003" y="756847"/>
            <a:ext cx="4608175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776000" y="2987449"/>
            <a:ext cx="4150237" cy="2770099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0" y="417600"/>
            <a:ext cx="18487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9169_aangepas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000" y="0"/>
            <a:ext cx="11808000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4294967295"/>
          </p:nvPr>
        </p:nvSpPr>
        <p:spPr>
          <a:xfrm>
            <a:off x="1728000" y="4140000"/>
            <a:ext cx="9888000" cy="165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Klik om de ondertitelstijl van het model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dianummer 1"/>
          <p:cNvSpPr txBox="1">
            <a:spLocks/>
          </p:cNvSpPr>
          <p:nvPr/>
        </p:nvSpPr>
        <p:spPr>
          <a:xfrm>
            <a:off x="10642601" y="6237083"/>
            <a:ext cx="931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 panose="00000500000000000000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8389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030954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3" y="756000"/>
            <a:ext cx="5867148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36001"/>
            <a:ext cx="285549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6902258" y="4191645"/>
            <a:ext cx="454467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1" y="5986567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926" y="283785"/>
            <a:ext cx="9460991" cy="9835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29328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703921" y="194931"/>
            <a:ext cx="814796" cy="814796"/>
          </a:xfrm>
          <a:prstGeom prst="rect">
            <a:avLst/>
          </a:prstGeom>
          <a:solidFill>
            <a:srgbClr val="0CA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/>
          <p:cNvSpPr/>
          <p:nvPr/>
        </p:nvSpPr>
        <p:spPr>
          <a:xfrm rot="5400000">
            <a:off x="-7030" y="1739078"/>
            <a:ext cx="820191" cy="428683"/>
          </a:xfrm>
          <a:prstGeom prst="rect">
            <a:avLst/>
          </a:prstGeom>
          <a:solidFill>
            <a:srgbClr val="00A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/>
          <p:cNvSpPr/>
          <p:nvPr/>
        </p:nvSpPr>
        <p:spPr>
          <a:xfrm>
            <a:off x="194929" y="1065287"/>
            <a:ext cx="814796" cy="422476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/>
          <p:cNvSpPr/>
          <p:nvPr/>
        </p:nvSpPr>
        <p:spPr>
          <a:xfrm rot="5400000">
            <a:off x="-1231" y="391091"/>
            <a:ext cx="814796" cy="422477"/>
          </a:xfrm>
          <a:prstGeom prst="rect">
            <a:avLst/>
          </a:prstGeom>
          <a:solidFill>
            <a:srgbClr val="2B3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Date Placeholder 6"/>
          <p:cNvSpPr txBox="1">
            <a:spLocks/>
          </p:cNvSpPr>
          <p:nvPr/>
        </p:nvSpPr>
        <p:spPr>
          <a:xfrm>
            <a:off x="106681" y="6559552"/>
            <a:ext cx="947569" cy="258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dirty="0"/>
              <a:t>27/06/2018</a:t>
            </a:r>
            <a:endParaRPr lang="en-US" sz="1200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59861" y="6549551"/>
            <a:ext cx="8971879" cy="258843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/>
              <a:t>Co &amp; Go project methodogie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42956" y="36357"/>
            <a:ext cx="561241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D04F38D-91B5-4803-8F66-D34FD1B493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7269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/>
          <p:cNvSpPr txBox="1">
            <a:spLocks/>
          </p:cNvSpPr>
          <p:nvPr/>
        </p:nvSpPr>
        <p:spPr>
          <a:xfrm>
            <a:off x="106681" y="6559552"/>
            <a:ext cx="947569" cy="25884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dirty="0"/>
              <a:t>27/06/2018</a:t>
            </a:r>
            <a:endParaRPr lang="en-US" sz="1200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59861" y="6549551"/>
            <a:ext cx="8971879" cy="258843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/>
              <a:t>Co &amp; Go project methodogie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542956" y="36357"/>
            <a:ext cx="561241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D04F38D-91B5-4803-8F66-D34FD1B493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8933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395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756000"/>
            <a:ext cx="5867148" cy="2196000"/>
          </a:xfrm>
          <a:prstGeom prst="rect">
            <a:avLst/>
          </a:prstGeom>
        </p:spPr>
        <p:txBody>
          <a:bodyPr anchor="t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0" i="0" kern="1200" baseline="0" dirty="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3971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2023200"/>
            <a:ext cx="4144065" cy="207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0" i="0" kern="1200" baseline="0" dirty="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28000" y="4154400"/>
            <a:ext cx="9888000" cy="1656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in te voegen</a:t>
            </a:r>
            <a:endParaRPr lang="nl-BE" dirty="0"/>
          </a:p>
        </p:txBody>
      </p:sp>
      <p:pic>
        <p:nvPicPr>
          <p:cNvPr id="8" name="Tijdelijke aanduiding voor afbeelding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462" y="327606"/>
            <a:ext cx="2478407" cy="72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27163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0" i="0" baseline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093528" y="1908000"/>
            <a:ext cx="4522472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0" y="5974911"/>
            <a:ext cx="24650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2034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0" i="0" baseline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728000" y="1908000"/>
            <a:ext cx="4944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in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13" hasCustomPrompt="1"/>
          </p:nvPr>
        </p:nvSpPr>
        <p:spPr>
          <a:xfrm>
            <a:off x="6720000" y="1908000"/>
            <a:ext cx="4896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1" y="5951000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729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054" y="288000"/>
            <a:ext cx="10630645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145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002" y="281688"/>
            <a:ext cx="5718957" cy="6270312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7211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640" y="288000"/>
            <a:ext cx="8050117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370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3" y="756000"/>
            <a:ext cx="4915396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36001"/>
            <a:ext cx="285549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384000" y="286526"/>
            <a:ext cx="11404675" cy="6265475"/>
            <a:chOff x="288000" y="288000"/>
            <a:chExt cx="8553506" cy="6265475"/>
          </a:xfrm>
          <a:solidFill>
            <a:srgbClr val="2B979D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072000" y="2520001"/>
            <a:ext cx="7122776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72000" y="4174702"/>
            <a:ext cx="7139475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49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85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Klik om de modelstijlen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Vijfde niveau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448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Klik om de modelstijlen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Vijfde niveau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959B2D-0355-4D83-9665-0AD8F2494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9893" y="5862444"/>
            <a:ext cx="3841948" cy="11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4427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Klik om de modelstijlen te bewerken</a:t>
            </a:r>
          </a:p>
          <a:p>
            <a:pPr marL="288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Tweede niveau</a:t>
            </a:r>
          </a:p>
          <a:p>
            <a:pPr marL="288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Derde niveau</a:t>
            </a:r>
          </a:p>
          <a:p>
            <a:pPr marL="288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Vierde niveau</a:t>
            </a:r>
          </a:p>
          <a:p>
            <a:pPr marL="288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89713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756000"/>
            <a:ext cx="5867148" cy="2196000"/>
          </a:xfrm>
          <a:prstGeom prst="rect">
            <a:avLst/>
          </a:prstGeom>
        </p:spPr>
        <p:txBody>
          <a:bodyPr anchor="t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772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2023200"/>
            <a:ext cx="4144065" cy="207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28000" y="4154400"/>
            <a:ext cx="9888000" cy="1656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in te voegen</a:t>
            </a:r>
            <a:endParaRPr lang="nl-BE" dirty="0"/>
          </a:p>
        </p:txBody>
      </p:sp>
      <p:pic>
        <p:nvPicPr>
          <p:cNvPr id="8" name="Tijdelijke aanduiding voor afbeelding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462" y="327606"/>
            <a:ext cx="2478407" cy="72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95665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093528" y="1908000"/>
            <a:ext cx="4522472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0" y="5974911"/>
            <a:ext cx="24650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84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728000" y="1908000"/>
            <a:ext cx="4944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in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13" hasCustomPrompt="1"/>
          </p:nvPr>
        </p:nvSpPr>
        <p:spPr>
          <a:xfrm>
            <a:off x="6720000" y="1908000"/>
            <a:ext cx="4896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01" y="5951000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8438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4C6363-7906-4954-B4F2-C3C245E1FDEC}" type="datetimeFigureOut">
              <a:rPr lang="nl-BE" smtClean="0"/>
              <a:t>7/02/2022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C174956-8309-46A2-9279-E6F7A83A81A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47357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5"/>
          <a:stretch/>
        </p:blipFill>
        <p:spPr>
          <a:xfrm>
            <a:off x="1181054" y="288000"/>
            <a:ext cx="10630645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15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93528" y="1908000"/>
            <a:ext cx="4522472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82"/>
          <a:stretch/>
        </p:blipFill>
        <p:spPr>
          <a:xfrm>
            <a:off x="6048002" y="281688"/>
            <a:ext cx="5718957" cy="6270312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37286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4"/>
          <a:stretch/>
        </p:blipFill>
        <p:spPr>
          <a:xfrm>
            <a:off x="3780640" y="288000"/>
            <a:ext cx="8050117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345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384000" y="286526"/>
            <a:ext cx="11404675" cy="6265475"/>
            <a:chOff x="288000" y="288000"/>
            <a:chExt cx="8553506" cy="6265475"/>
          </a:xfrm>
          <a:solidFill>
            <a:srgbClr val="2B979D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072000" y="2520001"/>
            <a:ext cx="7122776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72000" y="4174702"/>
            <a:ext cx="7139475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9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983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5"/>
          <a:stretch/>
        </p:blipFill>
        <p:spPr>
          <a:xfrm>
            <a:off x="1181054" y="288000"/>
            <a:ext cx="10630645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574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82"/>
          <a:stretch/>
        </p:blipFill>
        <p:spPr>
          <a:xfrm>
            <a:off x="6048002" y="281688"/>
            <a:ext cx="5718957" cy="6270312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92245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4"/>
          <a:stretch/>
        </p:blipFill>
        <p:spPr>
          <a:xfrm>
            <a:off x="3780640" y="288000"/>
            <a:ext cx="8050117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384002" y="288001"/>
            <a:ext cx="8044673" cy="6265475"/>
            <a:chOff x="288001" y="288000"/>
            <a:chExt cx="6033505" cy="6265475"/>
          </a:xfrm>
          <a:solidFill>
            <a:srgbClr val="2B979D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6000" y="2556000"/>
            <a:ext cx="5088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78103" y="4650972"/>
            <a:ext cx="5088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4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211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384000" y="286526"/>
            <a:ext cx="11404675" cy="6265475"/>
            <a:chOff x="288000" y="288000"/>
            <a:chExt cx="8553506" cy="6265475"/>
          </a:xfrm>
          <a:solidFill>
            <a:srgbClr val="2B979D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2B979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solidFill>
                  <a:prstClr val="white"/>
                </a:solidFill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072000" y="2520001"/>
            <a:ext cx="7122776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72000" y="4174702"/>
            <a:ext cx="7139475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toe te voegen</a:t>
            </a:r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9" y="621339"/>
            <a:ext cx="246500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66239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2868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756000"/>
            <a:ext cx="5867148" cy="2196000"/>
          </a:xfrm>
          <a:prstGeom prst="rect">
            <a:avLst/>
          </a:prstGeom>
        </p:spPr>
        <p:txBody>
          <a:bodyPr anchor="t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1044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2023200"/>
            <a:ext cx="4144065" cy="207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28000" y="4154400"/>
            <a:ext cx="9888000" cy="1656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in te voegen</a:t>
            </a:r>
            <a:endParaRPr lang="nl-BE" dirty="0"/>
          </a:p>
        </p:txBody>
      </p:sp>
      <p:pic>
        <p:nvPicPr>
          <p:cNvPr id="8" name="Tijdelijke aanduiding voor 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2" y="327606"/>
            <a:ext cx="2478407" cy="72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6246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08000"/>
            <a:ext cx="4944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6720000" y="1908000"/>
            <a:ext cx="4896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093528" y="1908000"/>
            <a:ext cx="4522472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prstClr val="black"/>
                </a:solidFill>
              </a:rPr>
              <a:pPr/>
              <a:t>7/02/2022</a:t>
            </a:fld>
            <a:r>
              <a:rPr lang="nl-BE" dirty="0">
                <a:solidFill>
                  <a:prstClr val="black"/>
                </a:solidFill>
              </a:rPr>
              <a:t> </a:t>
            </a:r>
            <a:r>
              <a:rPr lang="nl-BE" b="1" dirty="0">
                <a:solidFill>
                  <a:prstClr val="black"/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prstClr val="black"/>
                </a:solidFill>
              </a:rPr>
              <a:pPr/>
              <a:t>‹nr.›</a:t>
            </a:fld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" y="5974911"/>
            <a:ext cx="24650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5121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728000" y="1908000"/>
            <a:ext cx="4944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in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13" hasCustomPrompt="1"/>
          </p:nvPr>
        </p:nvSpPr>
        <p:spPr>
          <a:xfrm>
            <a:off x="6720000" y="1908000"/>
            <a:ext cx="4896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1" y="5951000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1541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838749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1162161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756000"/>
            <a:ext cx="5867148" cy="2196000"/>
          </a:xfrm>
          <a:prstGeom prst="rect">
            <a:avLst/>
          </a:prstGeom>
        </p:spPr>
        <p:txBody>
          <a:bodyPr anchor="t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0" i="0" kern="1200" baseline="0" dirty="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4027506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2023200"/>
            <a:ext cx="4144065" cy="207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0" i="0" kern="1200" baseline="0" dirty="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28000" y="4154400"/>
            <a:ext cx="9888000" cy="1656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in te voegen</a:t>
            </a:r>
            <a:endParaRPr lang="nl-BE" dirty="0"/>
          </a:p>
        </p:txBody>
      </p:sp>
      <p:pic>
        <p:nvPicPr>
          <p:cNvPr id="8" name="Tijdelijke aanduiding voor 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2" y="327606"/>
            <a:ext cx="2478407" cy="72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423243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0" i="0" baseline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093528" y="1908000"/>
            <a:ext cx="4522472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" y="5974911"/>
            <a:ext cx="24650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9180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0" i="0" baseline="0">
                <a:solidFill>
                  <a:schemeClr val="tx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728000" y="1908000"/>
            <a:ext cx="4944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in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13" hasCustomPrompt="1"/>
          </p:nvPr>
        </p:nvSpPr>
        <p:spPr>
          <a:xfrm>
            <a:off x="6720000" y="1908000"/>
            <a:ext cx="4896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1" y="5951000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2356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908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756000"/>
            <a:ext cx="5867148" cy="2196000"/>
          </a:xfrm>
          <a:prstGeom prst="rect">
            <a:avLst/>
          </a:prstGeom>
        </p:spPr>
        <p:txBody>
          <a:bodyPr anchor="t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3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22" y="6336001"/>
            <a:ext cx="2855495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728000" y="1915200"/>
            <a:ext cx="9888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1728001" y="2023200"/>
            <a:ext cx="4144065" cy="207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indent="0"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lang="nl-BE" sz="3700" b="1" i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6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728000" y="4154400"/>
            <a:ext cx="9888000" cy="1656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een ondertitel in te voegen</a:t>
            </a:r>
            <a:endParaRPr lang="nl-BE" dirty="0"/>
          </a:p>
        </p:txBody>
      </p:sp>
      <p:pic>
        <p:nvPicPr>
          <p:cNvPr id="8" name="Tijdelijke aanduiding voor 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2" y="327606"/>
            <a:ext cx="2478407" cy="723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73880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7093528" y="1908000"/>
            <a:ext cx="4522472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9168019" y="6336001"/>
            <a:ext cx="285549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7/02/2022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25637" y="1908000"/>
            <a:ext cx="4944000" cy="3780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" y="5974911"/>
            <a:ext cx="24650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876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anchor="t" anchorCtr="0"/>
          <a:lstStyle>
            <a:lvl1pPr>
              <a:defRPr b="1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728000" y="1908000"/>
            <a:ext cx="4944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spcBef>
                <a:spcPts val="300"/>
              </a:spcBef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in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inhoud 3"/>
          <p:cNvSpPr>
            <a:spLocks noGrp="1"/>
          </p:cNvSpPr>
          <p:nvPr>
            <p:ph sz="half" idx="13" hasCustomPrompt="1"/>
          </p:nvPr>
        </p:nvSpPr>
        <p:spPr>
          <a:xfrm>
            <a:off x="6720000" y="1908000"/>
            <a:ext cx="4896000" cy="3780000"/>
          </a:xfrm>
          <a:prstGeom prst="rect">
            <a:avLst/>
          </a:prstGeom>
        </p:spPr>
        <p:txBody>
          <a:bodyPr bIns="0"/>
          <a:lstStyle>
            <a:lvl1pPr marL="342900" indent="-342900">
              <a:defRPr lang="nl-NL" sz="2200" b="1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5200" indent="-457200">
              <a:spcBef>
                <a:spcPts val="300"/>
              </a:spcBef>
              <a:defRPr lang="nl-NL" sz="2200" kern="1200" spc="0" baseline="0" dirty="0" smtClean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8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6900" indent="-342900">
              <a:spcBef>
                <a:spcPts val="300"/>
              </a:spcBef>
              <a:defRPr lang="nl-NL" sz="2000" kern="1200" spc="0" baseline="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94900" indent="-342900">
              <a:spcBef>
                <a:spcPts val="300"/>
              </a:spcBef>
              <a:defRPr lang="nl-BE" sz="2000" kern="1200" spc="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1" y="5951000"/>
            <a:ext cx="24650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1632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0"/>
          <a:stretch/>
        </p:blipFill>
        <p:spPr>
          <a:xfrm>
            <a:off x="384000" y="0"/>
            <a:ext cx="11808000" cy="685800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1728000" y="4140000"/>
            <a:ext cx="9888000" cy="165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Klik om de ondertitelstijl van het model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dianummer 1"/>
          <p:cNvSpPr txBox="1">
            <a:spLocks/>
          </p:cNvSpPr>
          <p:nvPr userDrawn="1"/>
        </p:nvSpPr>
        <p:spPr>
          <a:xfrm>
            <a:off x="10642601" y="6237083"/>
            <a:ext cx="931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 panose="00000500000000000000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10463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5"/>
          <a:stretch/>
        </p:blipFill>
        <p:spPr>
          <a:xfrm>
            <a:off x="384000" y="-8055"/>
            <a:ext cx="11808000" cy="691644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1728000" y="4140000"/>
            <a:ext cx="9888000" cy="165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Klik om de ondertitelstijl van het model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1" name="Tijdelijke aanduiding voor dianummer 1"/>
          <p:cNvSpPr txBox="1">
            <a:spLocks/>
          </p:cNvSpPr>
          <p:nvPr userDrawn="1"/>
        </p:nvSpPr>
        <p:spPr>
          <a:xfrm>
            <a:off x="10164368" y="6356351"/>
            <a:ext cx="142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  <p:sp>
        <p:nvSpPr>
          <p:cNvPr id="9" name="Tijdelijke aanduiding voor dianummer 1"/>
          <p:cNvSpPr txBox="1">
            <a:spLocks/>
          </p:cNvSpPr>
          <p:nvPr userDrawn="1"/>
        </p:nvSpPr>
        <p:spPr>
          <a:xfrm>
            <a:off x="10642601" y="6237083"/>
            <a:ext cx="931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 panose="00000500000000000000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5525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4"/>
          <a:stretch/>
        </p:blipFill>
        <p:spPr>
          <a:xfrm>
            <a:off x="383998" y="0"/>
            <a:ext cx="11808001" cy="686806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4294967295"/>
          </p:nvPr>
        </p:nvSpPr>
        <p:spPr>
          <a:xfrm>
            <a:off x="1728000" y="4140000"/>
            <a:ext cx="9888000" cy="165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Klik om de ondertitelstijl van het model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dianummer 1"/>
          <p:cNvSpPr txBox="1">
            <a:spLocks/>
          </p:cNvSpPr>
          <p:nvPr userDrawn="1"/>
        </p:nvSpPr>
        <p:spPr>
          <a:xfrm>
            <a:off x="10642601" y="6237083"/>
            <a:ext cx="931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 panose="00000500000000000000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10468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9169_aangepast.jpg"/>
          <p:cNvPicPr>
            <a:picLocks noChangeAspect="1"/>
          </p:cNvPicPr>
          <p:nvPr userDrawn="1"/>
        </p:nvPicPr>
        <p:blipFill>
          <a:blip r:embed="rId2" cstate="print"/>
          <a:srcRect l="10396" r="10396"/>
          <a:stretch>
            <a:fillRect/>
          </a:stretch>
        </p:blipFill>
        <p:spPr>
          <a:xfrm>
            <a:off x="384000" y="0"/>
            <a:ext cx="11808000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4294967295"/>
          </p:nvPr>
        </p:nvSpPr>
        <p:spPr>
          <a:xfrm>
            <a:off x="1728000" y="4140000"/>
            <a:ext cx="9888000" cy="16557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Klik om de ondertitelstijl van het model te bewerken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dianummer 1"/>
          <p:cNvSpPr txBox="1">
            <a:spLocks/>
          </p:cNvSpPr>
          <p:nvPr userDrawn="1"/>
        </p:nvSpPr>
        <p:spPr>
          <a:xfrm>
            <a:off x="10642601" y="6237083"/>
            <a:ext cx="931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landersArtSans-Regular" panose="00000500000000000000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18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7" name="Tijdelijke aanduiding voor tekst 2"/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>
              <a:defRPr lang="nl-NL" sz="2200" kern="1200" spc="0" baseline="0" dirty="0" smtClean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630900" indent="-342900">
              <a:defRPr lang="nl-NL" sz="2200" kern="1200" spc="0" baseline="0" dirty="0" smtClean="0">
                <a:solidFill>
                  <a:srgbClr val="9B9B9B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>
              <a:defRPr lang="nl-NL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>
              <a:defRPr lang="nl-BE" sz="2000" kern="1200" spc="0" baseline="0" dirty="0" smtClean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</a:lstStyle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</a:pPr>
            <a:r>
              <a:rPr lang="nl-NL" dirty="0"/>
              <a:t>Tweede niveau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4"/>
              </a:buBlip>
              <a:tabLst/>
            </a:pPr>
            <a:r>
              <a:rPr lang="nl-NL" dirty="0"/>
              <a:t>Derde niveau</a:t>
            </a:r>
          </a:p>
          <a:p>
            <a:pPr marL="1152000" marR="0" lvl="3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</a:pPr>
            <a:r>
              <a:rPr lang="nl-NL" dirty="0"/>
              <a:t>Vierde niveau</a:t>
            </a:r>
          </a:p>
          <a:p>
            <a:pPr marL="1440000" marR="0" lvl="4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</a:pPr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95173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700213"/>
            <a:ext cx="11165416" cy="4678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88073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7.png"/><Relationship Id="rId5" Type="http://schemas.openxmlformats.org/officeDocument/2006/relationships/theme" Target="../theme/theme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67833" y="63360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60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26148" y="63360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7654"/>
            <a:ext cx="2806700" cy="82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4" r:id="rId3"/>
    <p:sldLayoutId id="2147483678" r:id="rId4"/>
    <p:sldLayoutId id="2147483650" r:id="rId5"/>
    <p:sldLayoutId id="2147483652" r:id="rId6"/>
    <p:sldLayoutId id="2147483655" r:id="rId7"/>
    <p:sldLayoutId id="2147483692" r:id="rId8"/>
    <p:sldLayoutId id="2147483774" r:id="rId9"/>
    <p:sldLayoutId id="2147483775" r:id="rId10"/>
    <p:sldLayoutId id="2147483776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4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5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6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7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4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11" name="Tijdelijke aanduiding voor dianummer 1"/>
          <p:cNvSpPr txBox="1">
            <a:spLocks/>
          </p:cNvSpPr>
          <p:nvPr userDrawn="1"/>
        </p:nvSpPr>
        <p:spPr>
          <a:xfrm>
            <a:off x="110776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prstClr val="black"/>
                </a:solidFill>
              </a:rPr>
              <a:pPr/>
              <a:t>‹nr.›</a:t>
            </a:fld>
            <a:endParaRPr lang="nl-N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6"/>
        </a:buBlip>
        <a:tabLst/>
        <a:defRPr lang="nl-NL" sz="2200" kern="1200" spc="0" baseline="0" dirty="0" smtClean="0">
          <a:solidFill>
            <a:srgbClr val="9B9B9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black"/>
              </a:solidFill>
            </a:endParaRPr>
          </a:p>
        </p:txBody>
      </p:sp>
      <p:sp>
        <p:nvSpPr>
          <p:cNvPr id="3" name="Tijdelijke aanduiding voor dianummer 1"/>
          <p:cNvSpPr txBox="1">
            <a:spLocks/>
          </p:cNvSpPr>
          <p:nvPr userDrawn="1"/>
        </p:nvSpPr>
        <p:spPr>
          <a:xfrm>
            <a:off x="109760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prstClr val="black"/>
                </a:solidFill>
              </a:rPr>
              <a:pPr/>
              <a:t>‹nr.›</a:t>
            </a:fld>
            <a:endParaRPr lang="nl-NL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lang="nl-BE" sz="3700" b="0" i="0" kern="1200" baseline="0" dirty="0">
          <a:solidFill>
            <a:schemeClr val="bg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21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5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2pPr>
      <a:lvl3pPr marL="918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3pPr>
      <a:lvl4pPr marL="1206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94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BE" sz="1800" kern="1200" spc="0" baseline="0" dirty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black"/>
              </a:solidFill>
            </a:endParaRPr>
          </a:p>
        </p:txBody>
      </p:sp>
      <p:sp>
        <p:nvSpPr>
          <p:cNvPr id="3" name="Tijdelijke aanduiding voor dianummer 1"/>
          <p:cNvSpPr txBox="1">
            <a:spLocks/>
          </p:cNvSpPr>
          <p:nvPr/>
        </p:nvSpPr>
        <p:spPr>
          <a:xfrm>
            <a:off x="4978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6AD9109-E3B3-DE45-B285-1340FE6FB9DD}" type="slidenum">
              <a:rPr lang="nl-NL" sz="1200" smtClean="0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 sz="1200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1"/>
          <p:cNvSpPr txBox="1">
            <a:spLocks/>
          </p:cNvSpPr>
          <p:nvPr/>
        </p:nvSpPr>
        <p:spPr>
          <a:xfrm>
            <a:off x="109760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prstClr val="black"/>
                </a:solidFill>
                <a:latin typeface="FlandersArtSans-Regular" panose="00000500000000000000" pitchFamily="2" charset="0"/>
              </a:rPr>
              <a:pPr/>
              <a:t>‹nr.›</a:t>
            </a:fld>
            <a:endParaRPr lang="nl-NL" sz="1400" dirty="0">
              <a:solidFill>
                <a:prstClr val="black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</p:sldLayoutIdLst>
  <p:transition spd="slow">
    <p:push dir="u"/>
  </p:transition>
  <p:hf sldNum="0"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lang="nl-BE" sz="3700" b="0" i="0" kern="1200" baseline="0" dirty="0">
          <a:solidFill>
            <a:schemeClr val="bg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21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5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2pPr>
      <a:lvl3pPr marL="918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3pPr>
      <a:lvl4pPr marL="1206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94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BE" sz="1800" kern="1200" spc="0" baseline="0" dirty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" name="Tijdelijke aanduiding voor dianummer 1"/>
          <p:cNvSpPr txBox="1">
            <a:spLocks/>
          </p:cNvSpPr>
          <p:nvPr userDrawn="1"/>
        </p:nvSpPr>
        <p:spPr>
          <a:xfrm>
            <a:off x="109760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schemeClr val="tx1"/>
                </a:solidFill>
                <a:latin typeface="+mj-lt"/>
              </a:rPr>
              <a:pPr/>
              <a:t>‹nr.›</a:t>
            </a:fld>
            <a:endParaRPr lang="nl-NL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22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lang="nl-BE" sz="3700" b="0" i="0" kern="1200" baseline="0" dirty="0">
          <a:solidFill>
            <a:schemeClr val="bg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21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5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2pPr>
      <a:lvl3pPr marL="918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3pPr>
      <a:lvl4pPr marL="1206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94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BE" sz="1800" kern="1200" spc="0" baseline="0" dirty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bg1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" y="5907286"/>
            <a:ext cx="2465000" cy="720000"/>
          </a:xfrm>
          <a:prstGeom prst="rect">
            <a:avLst/>
          </a:prstGeom>
        </p:spPr>
      </p:pic>
      <p:sp>
        <p:nvSpPr>
          <p:cNvPr id="4" name="Tijdelijke aanduiding voor dianummer 2"/>
          <p:cNvSpPr txBox="1">
            <a:spLocks/>
          </p:cNvSpPr>
          <p:nvPr/>
        </p:nvSpPr>
        <p:spPr>
          <a:xfrm>
            <a:off x="4978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6" name="Tijdelijke aanduiding voor dianummer 1"/>
          <p:cNvSpPr txBox="1">
            <a:spLocks/>
          </p:cNvSpPr>
          <p:nvPr/>
        </p:nvSpPr>
        <p:spPr>
          <a:xfrm>
            <a:off x="10734741" y="6262162"/>
            <a:ext cx="1064601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60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pPr/>
              <a:t>‹nr.›</a:t>
            </a:fld>
            <a:endParaRPr lang="nl-NL" sz="1600" dirty="0">
              <a:solidFill>
                <a:schemeClr val="tx1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5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7"/>
        </a:buBlip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8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9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0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7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756F-3C79-4A6E-8E66-AD3A18E08BF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8009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push dir="u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6140"/>
            <a:ext cx="9888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67833" y="63360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60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26148" y="63360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5699528"/>
            <a:ext cx="2806700" cy="82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68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4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5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6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7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4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6783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26148" y="63396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2"/>
          <p:cNvSpPr txBox="1">
            <a:spLocks/>
          </p:cNvSpPr>
          <p:nvPr/>
        </p:nvSpPr>
        <p:spPr>
          <a:xfrm>
            <a:off x="4978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DE98196-50A2-49D0-BDAB-AF726C73F935}" type="datetime1">
              <a:rPr lang="nl-BE" smtClean="0"/>
              <a:t>7/02/2022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nl-BE"/>
              <a:t>Co &amp; Go project methodogie</a:t>
            </a:r>
            <a:endParaRPr lang="nl-BE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0C1E6B78-5DD8-47AE-814B-18D6FB89473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694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5" r:id="rId2"/>
    <p:sldLayoutId id="2147483706" r:id="rId3"/>
    <p:sldLayoutId id="2147483707" r:id="rId4"/>
  </p:sldLayoutIdLst>
  <p:transition spd="slow">
    <p:push dir="u"/>
  </p:transition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6"/>
        </a:buBlip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7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9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6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2B979D"/>
          </a:solidFill>
          <a:ln>
            <a:solidFill>
              <a:srgbClr val="2B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" name="Tijdelijke aanduiding voor dianummer 1"/>
          <p:cNvSpPr txBox="1">
            <a:spLocks/>
          </p:cNvSpPr>
          <p:nvPr/>
        </p:nvSpPr>
        <p:spPr>
          <a:xfrm>
            <a:off x="49784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 baseline="0">
                <a:solidFill>
                  <a:schemeClr val="bg1"/>
                </a:solidFill>
                <a:latin typeface="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9109-E3B3-DE45-B285-1340FE6FB9D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5" name="Tijdelijke aanduiding voor dianummer 1"/>
          <p:cNvSpPr txBox="1">
            <a:spLocks/>
          </p:cNvSpPr>
          <p:nvPr/>
        </p:nvSpPr>
        <p:spPr>
          <a:xfrm>
            <a:off x="109760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schemeClr val="tx1"/>
                </a:solidFill>
                <a:latin typeface="FlandersArtSans-Regular" panose="00000500000000000000" pitchFamily="2" charset="0"/>
              </a:rPr>
              <a:pPr/>
              <a:t>‹nr.›</a:t>
            </a:fld>
            <a:endParaRPr lang="nl-NL" sz="1400" dirty="0">
              <a:solidFill>
                <a:schemeClr val="tx1"/>
              </a:solidFill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7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 spd="slow">
    <p:push dir="u"/>
  </p:transition>
  <p:hf sldNum="0"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lang="nl-BE" sz="3700" b="0" i="0" kern="1200" baseline="0" dirty="0">
          <a:solidFill>
            <a:schemeClr val="bg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21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5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2pPr>
      <a:lvl3pPr marL="918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3pPr>
      <a:lvl4pPr marL="1206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94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BE" sz="1800" kern="1200" spc="0" baseline="0" dirty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7"/>
              </a:buBlip>
              <a:tabLst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11" name="Tijdelijke aanduiding voor dianummer 1"/>
          <p:cNvSpPr txBox="1">
            <a:spLocks/>
          </p:cNvSpPr>
          <p:nvPr/>
        </p:nvSpPr>
        <p:spPr>
          <a:xfrm>
            <a:off x="110776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schemeClr val="tx1"/>
                </a:solidFill>
                <a:latin typeface="+mj-lt"/>
              </a:rPr>
              <a:pPr/>
              <a:t>‹nr.›</a:t>
            </a:fld>
            <a:endParaRPr lang="nl-NL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68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8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lang="nl-NL" sz="2200" kern="1200" spc="0" baseline="0" dirty="0" smtClean="0">
          <a:solidFill>
            <a:srgbClr val="9B9B9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0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chemeClr val="tx1"/>
              </a:solidFill>
            </a:endParaRPr>
          </a:p>
        </p:txBody>
      </p:sp>
      <p:sp>
        <p:nvSpPr>
          <p:cNvPr id="3" name="Tijdelijke aanduiding voor dianummer 1"/>
          <p:cNvSpPr txBox="1">
            <a:spLocks/>
          </p:cNvSpPr>
          <p:nvPr/>
        </p:nvSpPr>
        <p:spPr>
          <a:xfrm>
            <a:off x="109760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schemeClr val="tx1"/>
                </a:solidFill>
                <a:latin typeface="+mj-lt"/>
              </a:rPr>
              <a:pPr/>
              <a:t>‹nr.›</a:t>
            </a:fld>
            <a:endParaRPr lang="nl-NL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092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3" r:id="rId7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lang="nl-BE" sz="3700" b="0" i="0" kern="1200" baseline="0" dirty="0">
          <a:solidFill>
            <a:schemeClr val="bg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21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1pPr>
      <a:lvl2pPr marL="745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2pPr>
      <a:lvl3pPr marL="918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3pPr>
      <a:lvl4pPr marL="1206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800" kern="1200" spc="0" baseline="0" dirty="0" smtClean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94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BE" sz="1800" kern="1200" spc="0" baseline="0" dirty="0">
          <a:solidFill>
            <a:schemeClr val="bg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</a:pPr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11" name="Tijdelijke aanduiding voor dianummer 1"/>
          <p:cNvSpPr txBox="1">
            <a:spLocks/>
          </p:cNvSpPr>
          <p:nvPr userDrawn="1"/>
        </p:nvSpPr>
        <p:spPr>
          <a:xfrm>
            <a:off x="11077641" y="6515375"/>
            <a:ext cx="7968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D9109-E3B3-DE45-B285-1340FE6FB9DD}" type="slidenum">
              <a:rPr lang="nl-NL" sz="1400" smtClean="0">
                <a:solidFill>
                  <a:schemeClr val="tx1"/>
                </a:solidFill>
                <a:latin typeface="+mj-lt"/>
              </a:rPr>
              <a:pPr/>
              <a:t>‹nr.›</a:t>
            </a:fld>
            <a:endParaRPr lang="nl-NL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730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ransition spd="slow">
    <p:push dir="u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6"/>
        </a:buBlip>
        <a:tabLst/>
        <a:defRPr lang="nl-NL" sz="2200" kern="1200" spc="0" baseline="0" dirty="0" smtClean="0">
          <a:solidFill>
            <a:srgbClr val="9B9B9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7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sset.nl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788200" y="187200"/>
            <a:ext cx="9888000" cy="2088000"/>
          </a:xfrm>
        </p:spPr>
        <p:txBody>
          <a:bodyPr/>
          <a:lstStyle/>
          <a:p>
            <a:br>
              <a:rPr lang="nl-BE" dirty="0"/>
            </a:br>
            <a:br>
              <a:rPr lang="nl-BE" dirty="0"/>
            </a:br>
            <a:r>
              <a:rPr lang="nl-BE" b="1" dirty="0">
                <a:solidFill>
                  <a:schemeClr val="bg1"/>
                </a:solidFill>
              </a:rPr>
              <a:t>Asset Management</a:t>
            </a: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3" name="Ondertitel 12"/>
          <p:cNvSpPr>
            <a:spLocks noGrp="1"/>
          </p:cNvSpPr>
          <p:nvPr>
            <p:ph type="subTitle" idx="1"/>
          </p:nvPr>
        </p:nvSpPr>
        <p:spPr>
          <a:xfrm>
            <a:off x="2556588" y="4582801"/>
            <a:ext cx="9258509" cy="1255528"/>
          </a:xfrm>
        </p:spPr>
        <p:txBody>
          <a:bodyPr/>
          <a:lstStyle/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endParaRPr lang="nl-BE" sz="3600" dirty="0">
              <a:solidFill>
                <a:schemeClr val="bg1"/>
              </a:solidFill>
            </a:endParaRPr>
          </a:p>
        </p:txBody>
      </p:sp>
      <p:sp>
        <p:nvSpPr>
          <p:cNvPr id="5" name="Ondertitel 12">
            <a:extLst>
              <a:ext uri="{FF2B5EF4-FFF2-40B4-BE49-F238E27FC236}">
                <a16:creationId xmlns:a16="http://schemas.microsoft.com/office/drawing/2014/main" id="{EF5A9253-3834-4552-BE4E-692576512B1E}"/>
              </a:ext>
            </a:extLst>
          </p:cNvPr>
          <p:cNvSpPr txBox="1">
            <a:spLocks/>
          </p:cNvSpPr>
          <p:nvPr/>
        </p:nvSpPr>
        <p:spPr>
          <a:xfrm>
            <a:off x="966355" y="2501702"/>
            <a:ext cx="11022446" cy="3184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300"/>
              </a:spcBef>
              <a:buSzPct val="90000"/>
              <a:buFontTx/>
              <a:buNone/>
              <a:defRPr sz="158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0000"/>
              <a:buFontTx/>
              <a:buNone/>
              <a:defRPr sz="20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None/>
              <a:defRPr sz="18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None/>
              <a:defRPr sz="16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None/>
              <a:defRPr sz="16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/>
            <a:r>
              <a:rPr lang="nl-BE" sz="3200" dirty="0">
                <a:solidFill>
                  <a:schemeClr val="bg1"/>
                </a:solidFill>
              </a:rPr>
              <a:t>MCB-project Asset Management</a:t>
            </a:r>
          </a:p>
          <a:p>
            <a:pPr algn="r"/>
            <a:endParaRPr lang="nl-BE" sz="3600" dirty="0">
              <a:solidFill>
                <a:schemeClr val="bg1"/>
              </a:solidFill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nl-BE" sz="3200" dirty="0">
                <a:solidFill>
                  <a:schemeClr val="bg1"/>
                </a:solidFill>
              </a:rPr>
              <a:t>Bram Leus (DVW)</a:t>
            </a:r>
            <a:endParaRPr lang="nl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8581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B5D50-000D-4E1E-9C7C-0F7FEF25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Aanleiding MCB-project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FDC30E-03C1-4C79-9AF6-C4032D62B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0" y="1557337"/>
            <a:ext cx="2650553" cy="3743325"/>
          </a:xfrm>
          <a:prstGeom prst="rect">
            <a:avLst/>
          </a:prstGeom>
        </p:spPr>
      </p:pic>
      <p:sp>
        <p:nvSpPr>
          <p:cNvPr id="5" name="Pijl: rechts 4">
            <a:extLst>
              <a:ext uri="{FF2B5EF4-FFF2-40B4-BE49-F238E27FC236}">
                <a16:creationId xmlns:a16="http://schemas.microsoft.com/office/drawing/2014/main" id="{A54872E8-C410-4512-A2E9-6D1319FEF582}"/>
              </a:ext>
            </a:extLst>
          </p:cNvPr>
          <p:cNvSpPr/>
          <p:nvPr/>
        </p:nvSpPr>
        <p:spPr>
          <a:xfrm>
            <a:off x="4819650" y="2124075"/>
            <a:ext cx="196215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355D99B-4087-4BB5-A37F-7985C4866B0B}"/>
              </a:ext>
            </a:extLst>
          </p:cNvPr>
          <p:cNvSpPr txBox="1"/>
          <p:nvPr/>
        </p:nvSpPr>
        <p:spPr>
          <a:xfrm>
            <a:off x="6924675" y="2015221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Tekort aan middelen voor zowel regulier als structureel onderhoud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FCDABAC6-033F-40D0-8D84-74550D580659}"/>
              </a:ext>
            </a:extLst>
          </p:cNvPr>
          <p:cNvSpPr/>
          <p:nvPr/>
        </p:nvSpPr>
        <p:spPr>
          <a:xfrm>
            <a:off x="4819650" y="3034397"/>
            <a:ext cx="196215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E32A2B2-BA9C-4324-85D9-D4A7617F029C}"/>
              </a:ext>
            </a:extLst>
          </p:cNvPr>
          <p:cNvSpPr txBox="1"/>
          <p:nvPr/>
        </p:nvSpPr>
        <p:spPr>
          <a:xfrm>
            <a:off x="6924675" y="2925545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 weinig maturiteit inzake assetmanagement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8FEA697-2C25-4902-A953-B0AAC72C86F2}"/>
              </a:ext>
            </a:extLst>
          </p:cNvPr>
          <p:cNvSpPr/>
          <p:nvPr/>
        </p:nvSpPr>
        <p:spPr>
          <a:xfrm>
            <a:off x="6271950" y="4196449"/>
            <a:ext cx="5486400" cy="21662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/>
              <a:t>Opstart 2 trajecten:</a:t>
            </a:r>
          </a:p>
          <a:p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De onderhoudsachterstand en toekomstige problemen gedetailleerd in kaart brengen</a:t>
            </a:r>
          </a:p>
          <a:p>
            <a:pPr marL="342900" indent="-342900">
              <a:buAutoNum type="arabicPeriod"/>
            </a:pPr>
            <a:r>
              <a:rPr lang="nl-BE" dirty="0"/>
              <a:t>Opstart van een project ‘asset management’ voor de verhoging van de AM-maturiteit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F4D1C37-3BFC-487F-B8BB-7574EA1DDE61}"/>
              </a:ext>
            </a:extLst>
          </p:cNvPr>
          <p:cNvSpPr/>
          <p:nvPr/>
        </p:nvSpPr>
        <p:spPr>
          <a:xfrm>
            <a:off x="6872025" y="2862409"/>
            <a:ext cx="4286250" cy="7470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24104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Introductie</a:t>
            </a:r>
            <a:r>
              <a:rPr lang="en-US" dirty="0"/>
              <a:t> tot Asset Management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861EC148-2DA4-4C78-86C5-2BEE57486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887" y="1196255"/>
            <a:ext cx="7201113" cy="56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781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7E82C6-3D51-420B-9FD3-EB14BE09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Plan van aanpak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439B0-B325-4CD5-9BC4-7D37DE933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48" y="2360660"/>
            <a:ext cx="10198151" cy="3886588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28A083D3-6735-417A-8623-4B02490DCE3F}"/>
              </a:ext>
            </a:extLst>
          </p:cNvPr>
          <p:cNvSpPr/>
          <p:nvPr/>
        </p:nvSpPr>
        <p:spPr bwMode="gray">
          <a:xfrm>
            <a:off x="1574524" y="2689883"/>
            <a:ext cx="8987246" cy="2943497"/>
          </a:xfrm>
          <a:custGeom>
            <a:avLst/>
            <a:gdLst>
              <a:gd name="connsiteX0" fmla="*/ 0 w 8987246"/>
              <a:gd name="connsiteY0" fmla="*/ 0 h 2943497"/>
              <a:gd name="connsiteX1" fmla="*/ 740229 w 8987246"/>
              <a:gd name="connsiteY1" fmla="*/ 391885 h 2943497"/>
              <a:gd name="connsiteX2" fmla="*/ 2899954 w 8987246"/>
              <a:gd name="connsiteY2" fmla="*/ 592182 h 2943497"/>
              <a:gd name="connsiteX3" fmla="*/ 3971109 w 8987246"/>
              <a:gd name="connsiteY3" fmla="*/ 757645 h 2943497"/>
              <a:gd name="connsiteX4" fmla="*/ 4632960 w 8987246"/>
              <a:gd name="connsiteY4" fmla="*/ 1140822 h 2943497"/>
              <a:gd name="connsiteX5" fmla="*/ 4101737 w 8987246"/>
              <a:gd name="connsiteY5" fmla="*/ 1541417 h 2943497"/>
              <a:gd name="connsiteX6" fmla="*/ 2629989 w 8987246"/>
              <a:gd name="connsiteY6" fmla="*/ 1889760 h 2943497"/>
              <a:gd name="connsiteX7" fmla="*/ 3248297 w 8987246"/>
              <a:gd name="connsiteY7" fmla="*/ 2360022 h 2943497"/>
              <a:gd name="connsiteX8" fmla="*/ 6261463 w 8987246"/>
              <a:gd name="connsiteY8" fmla="*/ 2812868 h 2943497"/>
              <a:gd name="connsiteX9" fmla="*/ 8987246 w 8987246"/>
              <a:gd name="connsiteY9" fmla="*/ 2943497 h 2943497"/>
              <a:gd name="connsiteX10" fmla="*/ 8987246 w 8987246"/>
              <a:gd name="connsiteY10" fmla="*/ 2943497 h 294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987246" h="2943497">
                <a:moveTo>
                  <a:pt x="0" y="0"/>
                </a:moveTo>
                <a:cubicBezTo>
                  <a:pt x="128451" y="146594"/>
                  <a:pt x="256903" y="293188"/>
                  <a:pt x="740229" y="391885"/>
                </a:cubicBezTo>
                <a:cubicBezTo>
                  <a:pt x="1223555" y="490582"/>
                  <a:pt x="2361474" y="531222"/>
                  <a:pt x="2899954" y="592182"/>
                </a:cubicBezTo>
                <a:cubicBezTo>
                  <a:pt x="3438434" y="653142"/>
                  <a:pt x="3682275" y="666205"/>
                  <a:pt x="3971109" y="757645"/>
                </a:cubicBezTo>
                <a:cubicBezTo>
                  <a:pt x="4259943" y="849085"/>
                  <a:pt x="4611189" y="1010193"/>
                  <a:pt x="4632960" y="1140822"/>
                </a:cubicBezTo>
                <a:cubicBezTo>
                  <a:pt x="4654731" y="1271451"/>
                  <a:pt x="4435565" y="1416594"/>
                  <a:pt x="4101737" y="1541417"/>
                </a:cubicBezTo>
                <a:cubicBezTo>
                  <a:pt x="3767909" y="1666240"/>
                  <a:pt x="2772229" y="1753326"/>
                  <a:pt x="2629989" y="1889760"/>
                </a:cubicBezTo>
                <a:cubicBezTo>
                  <a:pt x="2487749" y="2026194"/>
                  <a:pt x="2643051" y="2206171"/>
                  <a:pt x="3248297" y="2360022"/>
                </a:cubicBezTo>
                <a:cubicBezTo>
                  <a:pt x="3853543" y="2513873"/>
                  <a:pt x="5304972" y="2715622"/>
                  <a:pt x="6261463" y="2812868"/>
                </a:cubicBezTo>
                <a:cubicBezTo>
                  <a:pt x="7217955" y="2910114"/>
                  <a:pt x="8987246" y="2943497"/>
                  <a:pt x="8987246" y="2943497"/>
                </a:cubicBezTo>
                <a:lnTo>
                  <a:pt x="8987246" y="2943497"/>
                </a:lnTo>
              </a:path>
            </a:pathLst>
          </a:custGeom>
          <a:noFill/>
          <a:ln w="76200" algn="ctr">
            <a:gradFill>
              <a:gsLst>
                <a:gs pos="0">
                  <a:srgbClr val="F5F5F6"/>
                </a:gs>
                <a:gs pos="20000">
                  <a:schemeClr val="bg1"/>
                </a:gs>
                <a:gs pos="85000">
                  <a:schemeClr val="bg1"/>
                </a:gs>
                <a:gs pos="100000">
                  <a:srgbClr val="D1D2D4"/>
                </a:gs>
              </a:gsLst>
              <a:lin ang="5400000" scaled="1"/>
            </a:gradFill>
            <a:miter lim="800000"/>
            <a:headEnd/>
            <a:tailEnd type="triangle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DA9EE-6F78-46E4-8F58-C4528CA4FBE8}"/>
              </a:ext>
            </a:extLst>
          </p:cNvPr>
          <p:cNvSpPr txBox="1"/>
          <p:nvPr/>
        </p:nvSpPr>
        <p:spPr>
          <a:xfrm>
            <a:off x="3661523" y="2406441"/>
            <a:ext cx="2526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Ambitieniveau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0ECEDA6-8AE9-4AB6-9A0B-F7ED8D54A9F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4975" y="2897655"/>
            <a:ext cx="289631" cy="432000"/>
          </a:xfrm>
          <a:custGeom>
            <a:avLst/>
            <a:gdLst>
              <a:gd name="T0" fmla="*/ 37 w 74"/>
              <a:gd name="T1" fmla="*/ 0 h 118"/>
              <a:gd name="T2" fmla="*/ 0 w 74"/>
              <a:gd name="T3" fmla="*/ 37 h 118"/>
              <a:gd name="T4" fmla="*/ 37 w 74"/>
              <a:gd name="T5" fmla="*/ 118 h 118"/>
              <a:gd name="T6" fmla="*/ 74 w 74"/>
              <a:gd name="T7" fmla="*/ 37 h 118"/>
              <a:gd name="T8" fmla="*/ 37 w 74"/>
              <a:gd name="T9" fmla="*/ 0 h 118"/>
              <a:gd name="T10" fmla="*/ 37 w 74"/>
              <a:gd name="T11" fmla="*/ 57 h 118"/>
              <a:gd name="T12" fmla="*/ 17 w 74"/>
              <a:gd name="T13" fmla="*/ 37 h 118"/>
              <a:gd name="T14" fmla="*/ 37 w 74"/>
              <a:gd name="T15" fmla="*/ 17 h 118"/>
              <a:gd name="T16" fmla="*/ 57 w 74"/>
              <a:gd name="T17" fmla="*/ 37 h 118"/>
              <a:gd name="T18" fmla="*/ 37 w 74"/>
              <a:gd name="T19" fmla="*/ 5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118">
                <a:moveTo>
                  <a:pt x="37" y="0"/>
                </a:moveTo>
                <a:cubicBezTo>
                  <a:pt x="16" y="0"/>
                  <a:pt x="0" y="16"/>
                  <a:pt x="0" y="37"/>
                </a:cubicBezTo>
                <a:cubicBezTo>
                  <a:pt x="0" y="72"/>
                  <a:pt x="37" y="118"/>
                  <a:pt x="37" y="118"/>
                </a:cubicBezTo>
                <a:cubicBezTo>
                  <a:pt x="37" y="118"/>
                  <a:pt x="74" y="72"/>
                  <a:pt x="74" y="37"/>
                </a:cubicBezTo>
                <a:cubicBezTo>
                  <a:pt x="74" y="16"/>
                  <a:pt x="57" y="0"/>
                  <a:pt x="37" y="0"/>
                </a:cubicBezTo>
                <a:close/>
                <a:moveTo>
                  <a:pt x="37" y="57"/>
                </a:moveTo>
                <a:cubicBezTo>
                  <a:pt x="26" y="57"/>
                  <a:pt x="17" y="48"/>
                  <a:pt x="17" y="37"/>
                </a:cubicBezTo>
                <a:cubicBezTo>
                  <a:pt x="17" y="26"/>
                  <a:pt x="26" y="17"/>
                  <a:pt x="37" y="17"/>
                </a:cubicBezTo>
                <a:cubicBezTo>
                  <a:pt x="48" y="17"/>
                  <a:pt x="57" y="26"/>
                  <a:pt x="57" y="37"/>
                </a:cubicBezTo>
                <a:cubicBezTo>
                  <a:pt x="57" y="48"/>
                  <a:pt x="48" y="57"/>
                  <a:pt x="3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026D86-7FD3-49EB-8ECD-4D99AC3240C7}"/>
              </a:ext>
            </a:extLst>
          </p:cNvPr>
          <p:cNvGrpSpPr/>
          <p:nvPr/>
        </p:nvGrpSpPr>
        <p:grpSpPr>
          <a:xfrm>
            <a:off x="2468588" y="4045218"/>
            <a:ext cx="4072773" cy="453763"/>
            <a:chOff x="4241565" y="2986553"/>
            <a:chExt cx="4072773" cy="4537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CC8868-0B68-4D0C-AA84-A440360E169F}"/>
                </a:ext>
              </a:extLst>
            </p:cNvPr>
            <p:cNvSpPr txBox="1"/>
            <p:nvPr/>
          </p:nvSpPr>
          <p:spPr>
            <a:xfrm>
              <a:off x="4241565" y="2986553"/>
              <a:ext cx="4072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Kloofanalyse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76AAC6-677E-44B4-8668-EE9CF4EE7E4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27256" y="3008316"/>
              <a:ext cx="270423" cy="432000"/>
            </a:xfrm>
            <a:custGeom>
              <a:avLst/>
              <a:gdLst>
                <a:gd name="T0" fmla="*/ 37 w 74"/>
                <a:gd name="T1" fmla="*/ 0 h 118"/>
                <a:gd name="T2" fmla="*/ 0 w 74"/>
                <a:gd name="T3" fmla="*/ 37 h 118"/>
                <a:gd name="T4" fmla="*/ 37 w 74"/>
                <a:gd name="T5" fmla="*/ 118 h 118"/>
                <a:gd name="T6" fmla="*/ 74 w 74"/>
                <a:gd name="T7" fmla="*/ 37 h 118"/>
                <a:gd name="T8" fmla="*/ 37 w 74"/>
                <a:gd name="T9" fmla="*/ 0 h 118"/>
                <a:gd name="T10" fmla="*/ 37 w 74"/>
                <a:gd name="T11" fmla="*/ 57 h 118"/>
                <a:gd name="T12" fmla="*/ 17 w 74"/>
                <a:gd name="T13" fmla="*/ 37 h 118"/>
                <a:gd name="T14" fmla="*/ 37 w 74"/>
                <a:gd name="T15" fmla="*/ 17 h 118"/>
                <a:gd name="T16" fmla="*/ 57 w 74"/>
                <a:gd name="T17" fmla="*/ 37 h 118"/>
                <a:gd name="T18" fmla="*/ 37 w 74"/>
                <a:gd name="T19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18">
                  <a:moveTo>
                    <a:pt x="37" y="0"/>
                  </a:moveTo>
                  <a:cubicBezTo>
                    <a:pt x="16" y="0"/>
                    <a:pt x="0" y="16"/>
                    <a:pt x="0" y="37"/>
                  </a:cubicBezTo>
                  <a:cubicBezTo>
                    <a:pt x="0" y="72"/>
                    <a:pt x="37" y="118"/>
                    <a:pt x="37" y="118"/>
                  </a:cubicBezTo>
                  <a:cubicBezTo>
                    <a:pt x="37" y="118"/>
                    <a:pt x="74" y="72"/>
                    <a:pt x="74" y="37"/>
                  </a:cubicBezTo>
                  <a:cubicBezTo>
                    <a:pt x="74" y="16"/>
                    <a:pt x="57" y="0"/>
                    <a:pt x="37" y="0"/>
                  </a:cubicBezTo>
                  <a:close/>
                  <a:moveTo>
                    <a:pt x="37" y="57"/>
                  </a:moveTo>
                  <a:cubicBezTo>
                    <a:pt x="26" y="57"/>
                    <a:pt x="17" y="48"/>
                    <a:pt x="17" y="37"/>
                  </a:cubicBezTo>
                  <a:cubicBezTo>
                    <a:pt x="17" y="26"/>
                    <a:pt x="26" y="17"/>
                    <a:pt x="37" y="17"/>
                  </a:cubicBezTo>
                  <a:cubicBezTo>
                    <a:pt x="48" y="17"/>
                    <a:pt x="57" y="26"/>
                    <a:pt x="57" y="37"/>
                  </a:cubicBezTo>
                  <a:cubicBezTo>
                    <a:pt x="57" y="48"/>
                    <a:pt x="48" y="57"/>
                    <a:pt x="3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E140BF-9D70-43A1-AA3F-2F1C784174D0}"/>
              </a:ext>
            </a:extLst>
          </p:cNvPr>
          <p:cNvSpPr txBox="1"/>
          <p:nvPr/>
        </p:nvSpPr>
        <p:spPr>
          <a:xfrm>
            <a:off x="8325396" y="4480919"/>
            <a:ext cx="31962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Calibri" panose="020F0502020204030204" pitchFamily="34" charset="0"/>
              </a:rPr>
              <a:t>5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Piloten</a:t>
            </a:r>
            <a:r>
              <a:rPr lang="en-US" sz="1400" b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ter</a:t>
            </a:r>
            <a:endParaRPr lang="en-US" sz="1400" b="1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66700">
              <a:defRPr/>
            </a:pPr>
            <a:r>
              <a:rPr lang="en-US" sz="1400" b="1" dirty="0" err="1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verankering</a:t>
            </a:r>
            <a:endParaRPr lang="en-US" sz="1400" b="1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4B50781-28BC-4F80-A511-89AA6662E3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089615" y="5168061"/>
            <a:ext cx="270422" cy="432000"/>
          </a:xfrm>
          <a:custGeom>
            <a:avLst/>
            <a:gdLst>
              <a:gd name="T0" fmla="*/ 37 w 74"/>
              <a:gd name="T1" fmla="*/ 0 h 118"/>
              <a:gd name="T2" fmla="*/ 0 w 74"/>
              <a:gd name="T3" fmla="*/ 37 h 118"/>
              <a:gd name="T4" fmla="*/ 37 w 74"/>
              <a:gd name="T5" fmla="*/ 118 h 118"/>
              <a:gd name="T6" fmla="*/ 74 w 74"/>
              <a:gd name="T7" fmla="*/ 37 h 118"/>
              <a:gd name="T8" fmla="*/ 37 w 74"/>
              <a:gd name="T9" fmla="*/ 0 h 118"/>
              <a:gd name="T10" fmla="*/ 37 w 74"/>
              <a:gd name="T11" fmla="*/ 57 h 118"/>
              <a:gd name="T12" fmla="*/ 17 w 74"/>
              <a:gd name="T13" fmla="*/ 37 h 118"/>
              <a:gd name="T14" fmla="*/ 37 w 74"/>
              <a:gd name="T15" fmla="*/ 17 h 118"/>
              <a:gd name="T16" fmla="*/ 57 w 74"/>
              <a:gd name="T17" fmla="*/ 37 h 118"/>
              <a:gd name="T18" fmla="*/ 37 w 74"/>
              <a:gd name="T19" fmla="*/ 5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118">
                <a:moveTo>
                  <a:pt x="37" y="0"/>
                </a:moveTo>
                <a:cubicBezTo>
                  <a:pt x="16" y="0"/>
                  <a:pt x="0" y="16"/>
                  <a:pt x="0" y="37"/>
                </a:cubicBezTo>
                <a:cubicBezTo>
                  <a:pt x="0" y="72"/>
                  <a:pt x="37" y="118"/>
                  <a:pt x="37" y="118"/>
                </a:cubicBezTo>
                <a:cubicBezTo>
                  <a:pt x="37" y="118"/>
                  <a:pt x="74" y="72"/>
                  <a:pt x="74" y="37"/>
                </a:cubicBezTo>
                <a:cubicBezTo>
                  <a:pt x="74" y="16"/>
                  <a:pt x="57" y="0"/>
                  <a:pt x="37" y="0"/>
                </a:cubicBezTo>
                <a:close/>
                <a:moveTo>
                  <a:pt x="37" y="57"/>
                </a:moveTo>
                <a:cubicBezTo>
                  <a:pt x="26" y="57"/>
                  <a:pt x="17" y="48"/>
                  <a:pt x="17" y="37"/>
                </a:cubicBezTo>
                <a:cubicBezTo>
                  <a:pt x="17" y="26"/>
                  <a:pt x="26" y="17"/>
                  <a:pt x="37" y="17"/>
                </a:cubicBezTo>
                <a:cubicBezTo>
                  <a:pt x="48" y="17"/>
                  <a:pt x="57" y="26"/>
                  <a:pt x="57" y="37"/>
                </a:cubicBezTo>
                <a:cubicBezTo>
                  <a:pt x="57" y="48"/>
                  <a:pt x="48" y="57"/>
                  <a:pt x="3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712686-0289-4EE4-B853-DFBB7A803710}"/>
              </a:ext>
            </a:extLst>
          </p:cNvPr>
          <p:cNvGrpSpPr/>
          <p:nvPr/>
        </p:nvGrpSpPr>
        <p:grpSpPr>
          <a:xfrm>
            <a:off x="5294963" y="2897655"/>
            <a:ext cx="1024224" cy="674107"/>
            <a:chOff x="4245016" y="2629197"/>
            <a:chExt cx="1024224" cy="6741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28C23-12C6-41FA-B585-984021968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5016" y="2629197"/>
              <a:ext cx="1024224" cy="6741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D9F266-94AF-4C6C-B911-065CA4EE7092}"/>
                </a:ext>
              </a:extLst>
            </p:cNvPr>
            <p:cNvSpPr txBox="1"/>
            <p:nvPr/>
          </p:nvSpPr>
          <p:spPr bwMode="gray">
            <a:xfrm>
              <a:off x="4323379" y="2760226"/>
              <a:ext cx="873910" cy="18114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rIns="0" rtlCol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Juli ‘20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E222ED3A-136F-4A53-BEFA-C765AA7070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68677" y="5013634"/>
            <a:ext cx="270425" cy="432000"/>
          </a:xfrm>
          <a:custGeom>
            <a:avLst/>
            <a:gdLst>
              <a:gd name="T0" fmla="*/ 37 w 74"/>
              <a:gd name="T1" fmla="*/ 0 h 118"/>
              <a:gd name="T2" fmla="*/ 0 w 74"/>
              <a:gd name="T3" fmla="*/ 37 h 118"/>
              <a:gd name="T4" fmla="*/ 37 w 74"/>
              <a:gd name="T5" fmla="*/ 118 h 118"/>
              <a:gd name="T6" fmla="*/ 74 w 74"/>
              <a:gd name="T7" fmla="*/ 37 h 118"/>
              <a:gd name="T8" fmla="*/ 37 w 74"/>
              <a:gd name="T9" fmla="*/ 0 h 118"/>
              <a:gd name="T10" fmla="*/ 37 w 74"/>
              <a:gd name="T11" fmla="*/ 57 h 118"/>
              <a:gd name="T12" fmla="*/ 17 w 74"/>
              <a:gd name="T13" fmla="*/ 37 h 118"/>
              <a:gd name="T14" fmla="*/ 37 w 74"/>
              <a:gd name="T15" fmla="*/ 17 h 118"/>
              <a:gd name="T16" fmla="*/ 57 w 74"/>
              <a:gd name="T17" fmla="*/ 37 h 118"/>
              <a:gd name="T18" fmla="*/ 37 w 74"/>
              <a:gd name="T19" fmla="*/ 5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" h="118">
                <a:moveTo>
                  <a:pt x="37" y="0"/>
                </a:moveTo>
                <a:cubicBezTo>
                  <a:pt x="16" y="0"/>
                  <a:pt x="0" y="16"/>
                  <a:pt x="0" y="37"/>
                </a:cubicBezTo>
                <a:cubicBezTo>
                  <a:pt x="0" y="72"/>
                  <a:pt x="37" y="118"/>
                  <a:pt x="37" y="118"/>
                </a:cubicBezTo>
                <a:cubicBezTo>
                  <a:pt x="37" y="118"/>
                  <a:pt x="74" y="72"/>
                  <a:pt x="74" y="37"/>
                </a:cubicBezTo>
                <a:cubicBezTo>
                  <a:pt x="74" y="16"/>
                  <a:pt x="57" y="0"/>
                  <a:pt x="37" y="0"/>
                </a:cubicBezTo>
                <a:close/>
                <a:moveTo>
                  <a:pt x="37" y="57"/>
                </a:moveTo>
                <a:cubicBezTo>
                  <a:pt x="26" y="57"/>
                  <a:pt x="17" y="48"/>
                  <a:pt x="17" y="37"/>
                </a:cubicBezTo>
                <a:cubicBezTo>
                  <a:pt x="17" y="26"/>
                  <a:pt x="26" y="17"/>
                  <a:pt x="37" y="17"/>
                </a:cubicBezTo>
                <a:cubicBezTo>
                  <a:pt x="48" y="17"/>
                  <a:pt x="57" y="26"/>
                  <a:pt x="57" y="37"/>
                </a:cubicBezTo>
                <a:cubicBezTo>
                  <a:pt x="57" y="48"/>
                  <a:pt x="48" y="57"/>
                  <a:pt x="37" y="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87FDF-0DEF-4CAB-A220-E14C813BE909}"/>
              </a:ext>
            </a:extLst>
          </p:cNvPr>
          <p:cNvSpPr txBox="1"/>
          <p:nvPr/>
        </p:nvSpPr>
        <p:spPr>
          <a:xfrm>
            <a:off x="6062803" y="5490127"/>
            <a:ext cx="27953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Asset Management</a:t>
            </a:r>
          </a:p>
          <a:p>
            <a:pPr marL="266700" lvl="0">
              <a:defRPr/>
            </a:pPr>
            <a:r>
              <a:rPr lang="en-US" sz="1400" b="1" dirty="0">
                <a:solidFill>
                  <a:prstClr val="black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Master Plan</a:t>
            </a:r>
            <a:endParaRPr lang="en-US" sz="1400" b="1" dirty="0">
              <a:solidFill>
                <a:prstClr val="black"/>
              </a:solidFill>
              <a:latin typeface="Verdana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D965A9-1FEF-4779-AE8F-F36914AA047F}"/>
              </a:ext>
            </a:extLst>
          </p:cNvPr>
          <p:cNvGrpSpPr/>
          <p:nvPr/>
        </p:nvGrpSpPr>
        <p:grpSpPr>
          <a:xfrm>
            <a:off x="10418679" y="5147171"/>
            <a:ext cx="335115" cy="502432"/>
            <a:chOff x="6076448" y="3831311"/>
            <a:chExt cx="335115" cy="5024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FEEF97-DB9F-44F8-AAE0-E773F72D2A73}"/>
                </a:ext>
              </a:extLst>
            </p:cNvPr>
            <p:cNvCxnSpPr/>
            <p:nvPr/>
          </p:nvCxnSpPr>
          <p:spPr>
            <a:xfrm>
              <a:off x="6076448" y="3831311"/>
              <a:ext cx="0" cy="50243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8BE23A8-3FB2-4FB6-B86A-2BEB66C03C86}"/>
                </a:ext>
              </a:extLst>
            </p:cNvPr>
            <p:cNvSpPr/>
            <p:nvPr/>
          </p:nvSpPr>
          <p:spPr bwMode="gray">
            <a:xfrm rot="5400000">
              <a:off x="6129405" y="3832469"/>
              <a:ext cx="255584" cy="308732"/>
            </a:xfrm>
            <a:prstGeom prst="triangle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D2E56C-3440-4299-8982-70C5F5EB6A1A}"/>
              </a:ext>
            </a:extLst>
          </p:cNvPr>
          <p:cNvGrpSpPr/>
          <p:nvPr/>
        </p:nvGrpSpPr>
        <p:grpSpPr>
          <a:xfrm>
            <a:off x="5038579" y="4546764"/>
            <a:ext cx="1024224" cy="674107"/>
            <a:chOff x="4245016" y="2629197"/>
            <a:chExt cx="1024224" cy="674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964BF6-5BE5-4368-92AE-38C9865A8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5016" y="2629197"/>
              <a:ext cx="1024224" cy="674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139498-0359-4F62-92A7-C0CE40C9C65D}"/>
                </a:ext>
              </a:extLst>
            </p:cNvPr>
            <p:cNvSpPr txBox="1"/>
            <p:nvPr/>
          </p:nvSpPr>
          <p:spPr bwMode="gray">
            <a:xfrm>
              <a:off x="4323379" y="2760226"/>
              <a:ext cx="873910" cy="18114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rIns="0" rtlCol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September ‘20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6A74F6-1B04-4CED-A540-240B0958873A}"/>
              </a:ext>
            </a:extLst>
          </p:cNvPr>
          <p:cNvGrpSpPr/>
          <p:nvPr/>
        </p:nvGrpSpPr>
        <p:grpSpPr>
          <a:xfrm>
            <a:off x="1258763" y="2091404"/>
            <a:ext cx="1024224" cy="674107"/>
            <a:chOff x="4245016" y="2629197"/>
            <a:chExt cx="1024224" cy="674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EEC61C9-A804-4E48-BB12-13AAC2A0A2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45016" y="2629197"/>
              <a:ext cx="1024224" cy="674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C3CAB6-BFFE-4552-9FC8-8277E9CD802D}"/>
                </a:ext>
              </a:extLst>
            </p:cNvPr>
            <p:cNvSpPr txBox="1"/>
            <p:nvPr/>
          </p:nvSpPr>
          <p:spPr bwMode="gray">
            <a:xfrm>
              <a:off x="4323379" y="2760226"/>
              <a:ext cx="873910" cy="18114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rIns="0" rtlCol="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December ‘19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BD6E87-EBFE-47A9-B5A7-8A22233D854C}"/>
              </a:ext>
            </a:extLst>
          </p:cNvPr>
          <p:cNvSpPr txBox="1"/>
          <p:nvPr/>
        </p:nvSpPr>
        <p:spPr>
          <a:xfrm>
            <a:off x="10165408" y="5806464"/>
            <a:ext cx="202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Asset Management Excellence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AA21C5-7CC0-4042-8035-4F140F161956}"/>
              </a:ext>
            </a:extLst>
          </p:cNvPr>
          <p:cNvGrpSpPr/>
          <p:nvPr/>
        </p:nvGrpSpPr>
        <p:grpSpPr>
          <a:xfrm>
            <a:off x="1378139" y="1555910"/>
            <a:ext cx="2451774" cy="1998395"/>
            <a:chOff x="626959" y="1395051"/>
            <a:chExt cx="2451774" cy="199839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ED3DD33-6B19-4C84-979C-EF00572C3E68}"/>
                </a:ext>
              </a:extLst>
            </p:cNvPr>
            <p:cNvSpPr txBox="1"/>
            <p:nvPr/>
          </p:nvSpPr>
          <p:spPr>
            <a:xfrm>
              <a:off x="626959" y="2993336"/>
              <a:ext cx="18309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AM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Maturiteit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267615-A999-4D63-8EC4-C781D12F74D6}"/>
                </a:ext>
              </a:extLst>
            </p:cNvPr>
            <p:cNvSpPr txBox="1"/>
            <p:nvPr/>
          </p:nvSpPr>
          <p:spPr>
            <a:xfrm>
              <a:off x="847480" y="1395051"/>
              <a:ext cx="2231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9A95B2F-852E-466C-8EA2-732E77309BF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22795" y="2523571"/>
              <a:ext cx="299340" cy="432000"/>
            </a:xfrm>
            <a:custGeom>
              <a:avLst/>
              <a:gdLst>
                <a:gd name="T0" fmla="*/ 37 w 74"/>
                <a:gd name="T1" fmla="*/ 0 h 118"/>
                <a:gd name="T2" fmla="*/ 0 w 74"/>
                <a:gd name="T3" fmla="*/ 37 h 118"/>
                <a:gd name="T4" fmla="*/ 37 w 74"/>
                <a:gd name="T5" fmla="*/ 118 h 118"/>
                <a:gd name="T6" fmla="*/ 74 w 74"/>
                <a:gd name="T7" fmla="*/ 37 h 118"/>
                <a:gd name="T8" fmla="*/ 37 w 74"/>
                <a:gd name="T9" fmla="*/ 0 h 118"/>
                <a:gd name="T10" fmla="*/ 37 w 74"/>
                <a:gd name="T11" fmla="*/ 57 h 118"/>
                <a:gd name="T12" fmla="*/ 17 w 74"/>
                <a:gd name="T13" fmla="*/ 37 h 118"/>
                <a:gd name="T14" fmla="*/ 37 w 74"/>
                <a:gd name="T15" fmla="*/ 17 h 118"/>
                <a:gd name="T16" fmla="*/ 57 w 74"/>
                <a:gd name="T17" fmla="*/ 37 h 118"/>
                <a:gd name="T18" fmla="*/ 37 w 74"/>
                <a:gd name="T19" fmla="*/ 5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118">
                  <a:moveTo>
                    <a:pt x="37" y="0"/>
                  </a:moveTo>
                  <a:cubicBezTo>
                    <a:pt x="16" y="0"/>
                    <a:pt x="0" y="16"/>
                    <a:pt x="0" y="37"/>
                  </a:cubicBezTo>
                  <a:cubicBezTo>
                    <a:pt x="0" y="72"/>
                    <a:pt x="37" y="118"/>
                    <a:pt x="37" y="118"/>
                  </a:cubicBezTo>
                  <a:cubicBezTo>
                    <a:pt x="37" y="118"/>
                    <a:pt x="74" y="72"/>
                    <a:pt x="74" y="37"/>
                  </a:cubicBezTo>
                  <a:cubicBezTo>
                    <a:pt x="74" y="16"/>
                    <a:pt x="57" y="0"/>
                    <a:pt x="37" y="0"/>
                  </a:cubicBezTo>
                  <a:close/>
                  <a:moveTo>
                    <a:pt x="37" y="57"/>
                  </a:moveTo>
                  <a:cubicBezTo>
                    <a:pt x="26" y="57"/>
                    <a:pt x="17" y="48"/>
                    <a:pt x="17" y="37"/>
                  </a:cubicBezTo>
                  <a:cubicBezTo>
                    <a:pt x="17" y="26"/>
                    <a:pt x="26" y="17"/>
                    <a:pt x="37" y="17"/>
                  </a:cubicBezTo>
                  <a:cubicBezTo>
                    <a:pt x="48" y="17"/>
                    <a:pt x="57" y="26"/>
                    <a:pt x="57" y="37"/>
                  </a:cubicBezTo>
                  <a:cubicBezTo>
                    <a:pt x="57" y="48"/>
                    <a:pt x="48" y="57"/>
                    <a:pt x="37" y="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0458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13" y="1783678"/>
            <a:ext cx="7444623" cy="39931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Asset Management </a:t>
            </a:r>
            <a:r>
              <a:rPr lang="en-US" dirty="0" err="1"/>
              <a:t>Maturiteit</a:t>
            </a:r>
            <a:r>
              <a:rPr lang="en-US" dirty="0"/>
              <a:t> (</a:t>
            </a:r>
            <a:r>
              <a:rPr lang="nl-BE" dirty="0"/>
              <a:t>AS-IS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096765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678" y="2223147"/>
            <a:ext cx="6554393" cy="351561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85326" y="3600130"/>
            <a:ext cx="582619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mond 7"/>
          <p:cNvSpPr/>
          <p:nvPr/>
        </p:nvSpPr>
        <p:spPr bwMode="gray">
          <a:xfrm>
            <a:off x="3229916" y="3523527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Diamond 8"/>
          <p:cNvSpPr/>
          <p:nvPr/>
        </p:nvSpPr>
        <p:spPr bwMode="gray">
          <a:xfrm>
            <a:off x="3962856" y="3523527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Diamond 10"/>
          <p:cNvSpPr/>
          <p:nvPr/>
        </p:nvSpPr>
        <p:spPr bwMode="gray">
          <a:xfrm>
            <a:off x="5444842" y="3533354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Diamond 12"/>
          <p:cNvSpPr/>
          <p:nvPr/>
        </p:nvSpPr>
        <p:spPr bwMode="gray">
          <a:xfrm>
            <a:off x="6894541" y="3533354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Diamond 13"/>
          <p:cNvSpPr/>
          <p:nvPr/>
        </p:nvSpPr>
        <p:spPr bwMode="gray">
          <a:xfrm>
            <a:off x="7625874" y="3729799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>
            <a:endCxn id="13" idx="1"/>
          </p:cNvCxnSpPr>
          <p:nvPr/>
        </p:nvCxnSpPr>
        <p:spPr>
          <a:xfrm>
            <a:off x="5590420" y="3609958"/>
            <a:ext cx="1304121" cy="1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amond 11"/>
          <p:cNvSpPr/>
          <p:nvPr/>
        </p:nvSpPr>
        <p:spPr bwMode="gray">
          <a:xfrm>
            <a:off x="6167950" y="3533354"/>
            <a:ext cx="140489" cy="153209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>
            <a:stCxn id="9" idx="3"/>
            <a:endCxn id="10" idx="1"/>
          </p:cNvCxnSpPr>
          <p:nvPr/>
        </p:nvCxnSpPr>
        <p:spPr>
          <a:xfrm flipV="1">
            <a:off x="4103345" y="3124943"/>
            <a:ext cx="604809" cy="47518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1" idx="1"/>
            <a:endCxn id="10" idx="3"/>
          </p:cNvCxnSpPr>
          <p:nvPr/>
        </p:nvCxnSpPr>
        <p:spPr>
          <a:xfrm flipH="1" flipV="1">
            <a:off x="4848643" y="3124943"/>
            <a:ext cx="596199" cy="48501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4" idx="1"/>
            <a:endCxn id="13" idx="3"/>
          </p:cNvCxnSpPr>
          <p:nvPr/>
        </p:nvCxnSpPr>
        <p:spPr>
          <a:xfrm flipH="1" flipV="1">
            <a:off x="7035030" y="3609959"/>
            <a:ext cx="590844" cy="19644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Asset</a:t>
            </a:r>
            <a:r>
              <a:rPr lang="fr-FR" dirty="0"/>
              <a:t> Management </a:t>
            </a:r>
            <a:r>
              <a:rPr lang="fr-FR" dirty="0" err="1"/>
              <a:t>Visie</a:t>
            </a:r>
            <a:r>
              <a:rPr lang="fr-FR" dirty="0"/>
              <a:t> en </a:t>
            </a:r>
            <a:r>
              <a:rPr lang="fr-FR" dirty="0" err="1"/>
              <a:t>Ambitie</a:t>
            </a:r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8575538" y="3712702"/>
            <a:ext cx="576000" cy="182281"/>
            <a:chOff x="9798647" y="3304140"/>
            <a:chExt cx="576000" cy="182281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9798647" y="3395280"/>
              <a:ext cx="576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iamond 21"/>
            <p:cNvSpPr/>
            <p:nvPr/>
          </p:nvSpPr>
          <p:spPr bwMode="gray">
            <a:xfrm>
              <a:off x="10012779" y="3304140"/>
              <a:ext cx="167148" cy="182281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algn="ctr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9270588" y="3588398"/>
            <a:ext cx="2379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BE" sz="1050" dirty="0"/>
              <a:t>Ambitieniveau korte termijn (huidige legislatuur)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90314" y="4071509"/>
            <a:ext cx="576000" cy="182281"/>
            <a:chOff x="4356264" y="5612791"/>
            <a:chExt cx="576000" cy="182281"/>
          </a:xfrm>
          <a:solidFill>
            <a:schemeClr val="accent4"/>
          </a:solidFill>
        </p:grpSpPr>
        <p:sp>
          <p:nvSpPr>
            <p:cNvPr id="23" name="Diamond 22"/>
            <p:cNvSpPr/>
            <p:nvPr/>
          </p:nvSpPr>
          <p:spPr bwMode="gray">
            <a:xfrm>
              <a:off x="4560690" y="5612791"/>
              <a:ext cx="167148" cy="182281"/>
            </a:xfrm>
            <a:prstGeom prst="diamond">
              <a:avLst/>
            </a:prstGeom>
            <a:grpFill/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4356264" y="5703931"/>
              <a:ext cx="576000" cy="0"/>
            </a:xfrm>
            <a:prstGeom prst="line">
              <a:avLst/>
            </a:prstGeom>
            <a:grpFill/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9270588" y="3954974"/>
            <a:ext cx="2379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BE" sz="1050" dirty="0"/>
              <a:t>Ambitieniveau lange termijn (volgende legislatuur)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1712594" y="1915995"/>
            <a:ext cx="2232000" cy="0"/>
          </a:xfrm>
          <a:prstGeom prst="line">
            <a:avLst/>
          </a:prstGeom>
          <a:ln w="1143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9D95DDAB-E9FD-4EB8-959B-BAEEC6572E21}"/>
              </a:ext>
            </a:extLst>
          </p:cNvPr>
          <p:cNvSpPr/>
          <p:nvPr/>
        </p:nvSpPr>
        <p:spPr>
          <a:xfrm>
            <a:off x="1652382" y="1505396"/>
            <a:ext cx="2950525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787878"/>
              </a:buClr>
              <a:buSzPct val="75000"/>
              <a:buFontTx/>
              <a:buNone/>
              <a:tabLst/>
              <a:defRPr/>
            </a:pPr>
            <a:r>
              <a:rPr lang="nl-BE" sz="2800" spc="-30" dirty="0">
                <a:solidFill>
                  <a:srgbClr val="000000"/>
                </a:solidFill>
              </a:rPr>
              <a:t>Ambitieniveau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236097" y="6307358"/>
            <a:ext cx="4414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baseline="30000" dirty="0"/>
              <a:t>*</a:t>
            </a:r>
            <a:r>
              <a:rPr lang="nl-NL" sz="800" dirty="0"/>
              <a:t> ISO5500k certificeren is op zich geen ambitie. Om ISO5500k gecertifieerd te kunnen worden, is een full gap assessment vereist. 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2847697" y="2408309"/>
            <a:ext cx="5266374" cy="715794"/>
          </a:xfrm>
          <a:prstGeom prst="rect">
            <a:avLst/>
          </a:prstGeom>
          <a:solidFill>
            <a:schemeClr val="accent1">
              <a:lumMod val="40000"/>
              <a:lumOff val="60000"/>
              <a:alpha val="30196"/>
            </a:schemeClr>
          </a:solidFill>
          <a:ln w="3175" algn="ctr">
            <a:solidFill>
              <a:schemeClr val="accent6"/>
            </a:solidFill>
            <a:miter lim="800000"/>
            <a:headEnd/>
            <a:tailEnd/>
          </a:ln>
        </p:spPr>
        <p:txBody>
          <a:bodyPr wrap="square" lIns="88900" tIns="88900" rIns="88900" bIns="88900" rtlCol="0" anchor="t"/>
          <a:lstStyle/>
          <a:p>
            <a:pPr algn="r">
              <a:lnSpc>
                <a:spcPct val="106000"/>
              </a:lnSpc>
              <a:buFont typeface="Wingdings 2" pitchFamily="18" charset="2"/>
              <a:buNone/>
            </a:pPr>
            <a:r>
              <a:rPr lang="nl-BE" sz="1050" dirty="0"/>
              <a:t>Certificeerbare zone</a:t>
            </a:r>
            <a:r>
              <a:rPr lang="nl-BE" sz="1050" baseline="30000" dirty="0"/>
              <a:t>*</a:t>
            </a:r>
            <a:endParaRPr lang="en-US" sz="1050" baseline="30000" dirty="0"/>
          </a:p>
        </p:txBody>
      </p:sp>
      <p:sp>
        <p:nvSpPr>
          <p:cNvPr id="10" name="Diamond 9"/>
          <p:cNvSpPr/>
          <p:nvPr/>
        </p:nvSpPr>
        <p:spPr bwMode="gray">
          <a:xfrm>
            <a:off x="4708154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Diamond 15"/>
          <p:cNvSpPr/>
          <p:nvPr/>
        </p:nvSpPr>
        <p:spPr bwMode="gray">
          <a:xfrm>
            <a:off x="3244837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Diamond 16"/>
          <p:cNvSpPr/>
          <p:nvPr/>
        </p:nvSpPr>
        <p:spPr bwMode="gray">
          <a:xfrm>
            <a:off x="3977777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Diamond 17"/>
          <p:cNvSpPr/>
          <p:nvPr/>
        </p:nvSpPr>
        <p:spPr bwMode="gray">
          <a:xfrm>
            <a:off x="5440099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Diamond 18"/>
          <p:cNvSpPr/>
          <p:nvPr/>
        </p:nvSpPr>
        <p:spPr bwMode="gray">
          <a:xfrm>
            <a:off x="6173039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Diamond 19"/>
          <p:cNvSpPr/>
          <p:nvPr/>
        </p:nvSpPr>
        <p:spPr bwMode="gray">
          <a:xfrm>
            <a:off x="6894541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Diamond 20"/>
          <p:cNvSpPr/>
          <p:nvPr/>
        </p:nvSpPr>
        <p:spPr bwMode="gray">
          <a:xfrm>
            <a:off x="7625874" y="3048338"/>
            <a:ext cx="140489" cy="153209"/>
          </a:xfrm>
          <a:prstGeom prst="diamond">
            <a:avLst/>
          </a:prstGeom>
          <a:solidFill>
            <a:schemeClr val="accent4"/>
          </a:solidFill>
          <a:ln w="19050" algn="ctr">
            <a:solidFill>
              <a:schemeClr val="accent4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370405" y="3105815"/>
            <a:ext cx="4255469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10047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BCA80F6-A845-4326-A973-1BD9AE4948B9}"/>
              </a:ext>
            </a:extLst>
          </p:cNvPr>
          <p:cNvSpPr/>
          <p:nvPr/>
        </p:nvSpPr>
        <p:spPr>
          <a:xfrm>
            <a:off x="434109" y="5215226"/>
            <a:ext cx="3422474" cy="163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3338B1B-A3A6-40B3-8466-E135EED41FF2}"/>
              </a:ext>
            </a:extLst>
          </p:cNvPr>
          <p:cNvSpPr/>
          <p:nvPr/>
        </p:nvSpPr>
        <p:spPr bwMode="gray">
          <a:xfrm>
            <a:off x="9971897" y="0"/>
            <a:ext cx="2094207" cy="104500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D232299-9B01-4F23-B1C1-6E59A4290723}"/>
              </a:ext>
            </a:extLst>
          </p:cNvPr>
          <p:cNvSpPr/>
          <p:nvPr/>
        </p:nvSpPr>
        <p:spPr bwMode="gray">
          <a:xfrm>
            <a:off x="1982176" y="6076870"/>
            <a:ext cx="8384112" cy="6088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nl-BE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D8819D7-F9F7-4A8E-B08D-A4B4F2530E74}"/>
              </a:ext>
            </a:extLst>
          </p:cNvPr>
          <p:cNvSpPr/>
          <p:nvPr/>
        </p:nvSpPr>
        <p:spPr bwMode="gray">
          <a:xfrm>
            <a:off x="1982176" y="4806913"/>
            <a:ext cx="8384112" cy="6088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nl-BE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97004F6-E342-4E9A-901F-B51185F1FEB1}"/>
              </a:ext>
            </a:extLst>
          </p:cNvPr>
          <p:cNvSpPr/>
          <p:nvPr/>
        </p:nvSpPr>
        <p:spPr bwMode="gray">
          <a:xfrm>
            <a:off x="1982176" y="3516649"/>
            <a:ext cx="8384112" cy="6088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nl-BE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27899DA0-B720-4D6F-A62B-89D762404537}"/>
              </a:ext>
            </a:extLst>
          </p:cNvPr>
          <p:cNvSpPr/>
          <p:nvPr/>
        </p:nvSpPr>
        <p:spPr bwMode="gray">
          <a:xfrm>
            <a:off x="1982176" y="2246726"/>
            <a:ext cx="8384112" cy="6088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nl-BE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28000" y="756000"/>
            <a:ext cx="10656764" cy="1116000"/>
          </a:xfrm>
        </p:spPr>
        <p:txBody>
          <a:bodyPr/>
          <a:lstStyle/>
          <a:p>
            <a:r>
              <a:rPr lang="nl-BE" dirty="0"/>
              <a:t>Asset Management Master Plan - vb. DVW</a:t>
            </a:r>
          </a:p>
        </p:txBody>
      </p:sp>
      <p:sp>
        <p:nvSpPr>
          <p:cNvPr id="10" name="Rectangle 9"/>
          <p:cNvSpPr/>
          <p:nvPr/>
        </p:nvSpPr>
        <p:spPr bwMode="gray">
          <a:xfrm>
            <a:off x="562520" y="2246725"/>
            <a:ext cx="1363221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AM </a:t>
            </a:r>
            <a:r>
              <a:rPr kumimoji="0" lang="nl-B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Strategy</a:t>
            </a: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&amp; </a:t>
            </a:r>
            <a:r>
              <a:rPr kumimoji="0" lang="nl-B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Governance</a:t>
            </a:r>
            <a:endParaRPr kumimoji="0" lang="nl-BE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 bwMode="gray">
          <a:xfrm>
            <a:off x="562519" y="2884847"/>
            <a:ext cx="1363223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AM </a:t>
            </a:r>
            <a:r>
              <a:rPr kumimoji="0" lang="nl-BE" sz="1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Decision</a:t>
            </a: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-Making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562520" y="4799213"/>
            <a:ext cx="1363224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400">
              <a:lnSpc>
                <a:spcPct val="106000"/>
              </a:lnSpc>
              <a:defRPr/>
            </a:pPr>
            <a:r>
              <a:rPr lang="nl-BE" sz="1000" b="1" kern="0" dirty="0">
                <a:solidFill>
                  <a:prstClr val="white"/>
                </a:solidFill>
              </a:rPr>
              <a:t>Organisation &amp; People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562520" y="4161091"/>
            <a:ext cx="1363221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Asset Knowledge</a:t>
            </a:r>
          </a:p>
        </p:txBody>
      </p:sp>
      <p:sp>
        <p:nvSpPr>
          <p:cNvPr id="14" name="Rectangle 13"/>
          <p:cNvSpPr/>
          <p:nvPr/>
        </p:nvSpPr>
        <p:spPr bwMode="gray">
          <a:xfrm>
            <a:off x="562520" y="5437335"/>
            <a:ext cx="1363226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 defTabSz="914400">
              <a:lnSpc>
                <a:spcPct val="106000"/>
              </a:lnSpc>
              <a:defRPr/>
            </a:pPr>
            <a:r>
              <a:rPr lang="nl-BE" sz="1000" b="1" kern="0" dirty="0">
                <a:solidFill>
                  <a:prstClr val="white"/>
                </a:solidFill>
              </a:rPr>
              <a:t>Risk &amp; Review</a:t>
            </a:r>
          </a:p>
        </p:txBody>
      </p:sp>
      <p:sp>
        <p:nvSpPr>
          <p:cNvPr id="15" name="Rectangle 14"/>
          <p:cNvSpPr/>
          <p:nvPr/>
        </p:nvSpPr>
        <p:spPr bwMode="gray">
          <a:xfrm>
            <a:off x="562520" y="3522969"/>
            <a:ext cx="1363226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lvl="0" algn="ctr" defTabSz="914400">
              <a:lnSpc>
                <a:spcPct val="106000"/>
              </a:lnSpc>
              <a:defRPr/>
            </a:pPr>
            <a:r>
              <a:rPr lang="nl-BE" sz="1000" b="1" kern="0" dirty="0" err="1">
                <a:solidFill>
                  <a:prstClr val="white"/>
                </a:solidFill>
              </a:rPr>
              <a:t>Lifecycle</a:t>
            </a:r>
            <a:r>
              <a:rPr lang="nl-BE" sz="1000" b="1" kern="0" dirty="0">
                <a:solidFill>
                  <a:prstClr val="white"/>
                </a:solidFill>
              </a:rPr>
              <a:t> Delivery</a:t>
            </a:r>
            <a:endParaRPr kumimoji="0" lang="nl-BE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564338" y="6075458"/>
            <a:ext cx="1363226" cy="60881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Performance Evaluation</a:t>
            </a:r>
          </a:p>
        </p:txBody>
      </p:sp>
      <p:sp>
        <p:nvSpPr>
          <p:cNvPr id="17" name="Rectangle 16"/>
          <p:cNvSpPr/>
          <p:nvPr/>
        </p:nvSpPr>
        <p:spPr bwMode="gray">
          <a:xfrm>
            <a:off x="3908128" y="1291092"/>
            <a:ext cx="2970100" cy="31977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Golf 1 – Beleid</a:t>
            </a:r>
            <a:r>
              <a:rPr kumimoji="0" lang="nl-BE" sz="11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&amp; Fundamenten</a:t>
            </a:r>
            <a:endParaRPr kumimoji="0" lang="nl-BE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 bwMode="gray">
          <a:xfrm>
            <a:off x="6969190" y="1291094"/>
            <a:ext cx="3041773" cy="31977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Golf 2 - Verankering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19106" y="2357082"/>
            <a:ext cx="344129" cy="344129"/>
            <a:chOff x="1935759" y="1522036"/>
            <a:chExt cx="344129" cy="344129"/>
          </a:xfrm>
        </p:grpSpPr>
        <p:sp>
          <p:nvSpPr>
            <p:cNvPr id="4" name="Flowchart: Connector 3"/>
            <p:cNvSpPr/>
            <p:nvPr/>
          </p:nvSpPr>
          <p:spPr bwMode="gray">
            <a:xfrm>
              <a:off x="1935759" y="1522036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71637" y="1587363"/>
              <a:ext cx="2924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I.1</a:t>
              </a:r>
              <a:endParaRPr lang="nl-BE" dirty="0"/>
            </a:p>
          </p:txBody>
        </p:sp>
      </p:grpSp>
      <p:sp>
        <p:nvSpPr>
          <p:cNvPr id="23" name="Rectangle 22"/>
          <p:cNvSpPr/>
          <p:nvPr/>
        </p:nvSpPr>
        <p:spPr bwMode="gray">
          <a:xfrm>
            <a:off x="558477" y="1608603"/>
            <a:ext cx="1363221" cy="60881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AM Program Office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17272" y="1740947"/>
            <a:ext cx="442750" cy="344129"/>
            <a:chOff x="1867927" y="1530715"/>
            <a:chExt cx="442750" cy="344129"/>
          </a:xfrm>
        </p:grpSpPr>
        <p:sp>
          <p:nvSpPr>
            <p:cNvPr id="26" name="Flowchart: Connector 25"/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pattFill prst="ltUpDiag">
              <a:fgClr>
                <a:srgbClr val="C00000"/>
              </a:fgClr>
              <a:bgClr>
                <a:schemeClr val="bg1"/>
              </a:bgClr>
            </a:patt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67927" y="1586304"/>
              <a:ext cx="44275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0.1a</a:t>
              </a:r>
              <a:endParaRPr lang="nl-BE" dirty="0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6940011" y="1284640"/>
            <a:ext cx="0" cy="5364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354500" y="6686892"/>
            <a:ext cx="11244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nl-BE" sz="800" kern="0" dirty="0"/>
              <a:t>Korte Termijn (2024)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62575" y="6686892"/>
            <a:ext cx="10967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nl-BE" sz="800" kern="0" dirty="0"/>
              <a:t>Lange Termijn (2029)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0033477" y="1286418"/>
            <a:ext cx="0" cy="5364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6304736" y="6210385"/>
            <a:ext cx="474810" cy="344129"/>
            <a:chOff x="1868158" y="1530714"/>
            <a:chExt cx="474810" cy="344129"/>
          </a:xfrm>
        </p:grpSpPr>
        <p:sp>
          <p:nvSpPr>
            <p:cNvPr id="36" name="Flowchart: Connector 35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68158" y="1587362"/>
              <a:ext cx="47481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VII.1</a:t>
              </a:r>
              <a:endParaRPr lang="nl-BE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09251" y="6210385"/>
            <a:ext cx="474810" cy="344129"/>
            <a:chOff x="1868158" y="1530714"/>
            <a:chExt cx="474810" cy="344129"/>
          </a:xfrm>
        </p:grpSpPr>
        <p:sp>
          <p:nvSpPr>
            <p:cNvPr id="39" name="Flowchart: Connector 38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68158" y="1587362"/>
              <a:ext cx="47481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VII.2</a:t>
              </a:r>
              <a:endParaRPr lang="nl-BE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17744" y="5580061"/>
            <a:ext cx="498856" cy="344129"/>
            <a:chOff x="1856135" y="1530714"/>
            <a:chExt cx="498856" cy="344129"/>
          </a:xfrm>
        </p:grpSpPr>
        <p:sp>
          <p:nvSpPr>
            <p:cNvPr id="43" name="Flowchart: Connector 42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56135" y="1587363"/>
              <a:ext cx="49885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VI.1b</a:t>
              </a:r>
              <a:endParaRPr lang="nl-BE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22037" y="5577454"/>
            <a:ext cx="426720" cy="344129"/>
            <a:chOff x="1892203" y="1530714"/>
            <a:chExt cx="426720" cy="344129"/>
          </a:xfrm>
        </p:grpSpPr>
        <p:sp>
          <p:nvSpPr>
            <p:cNvPr id="46" name="Flowchart: Connector 45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892203" y="1587363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VI.2</a:t>
              </a:r>
              <a:endParaRPr lang="nl-BE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434847" y="5582129"/>
            <a:ext cx="495649" cy="344129"/>
            <a:chOff x="1857739" y="1530714"/>
            <a:chExt cx="495649" cy="344129"/>
          </a:xfrm>
        </p:grpSpPr>
        <p:sp>
          <p:nvSpPr>
            <p:cNvPr id="59" name="Flowchart: Connector 58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pattFill prst="ltUpDiag">
              <a:fgClr>
                <a:srgbClr val="C00000"/>
              </a:fgClr>
              <a:bgClr>
                <a:schemeClr val="bg1"/>
              </a:bgClr>
            </a:patt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57739" y="1587363"/>
              <a:ext cx="49564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VI.1a</a:t>
              </a:r>
              <a:endParaRPr lang="nl-BE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792355" y="5589499"/>
            <a:ext cx="426720" cy="344129"/>
            <a:chOff x="1892203" y="1530714"/>
            <a:chExt cx="426720" cy="344129"/>
          </a:xfrm>
        </p:grpSpPr>
        <p:sp>
          <p:nvSpPr>
            <p:cNvPr id="68" name="Flowchart: Connector 67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892203" y="1587363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VI.3</a:t>
              </a:r>
              <a:endParaRPr lang="nl-BE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506117" y="3014078"/>
            <a:ext cx="356916" cy="344129"/>
            <a:chOff x="1915939" y="1530715"/>
            <a:chExt cx="356916" cy="344129"/>
          </a:xfrm>
        </p:grpSpPr>
        <p:sp>
          <p:nvSpPr>
            <p:cNvPr id="91" name="Flowchart: Connector 90"/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945521" y="1587363"/>
              <a:ext cx="32733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900" dirty="0"/>
                <a:t>II.2</a:t>
              </a:r>
              <a:endParaRPr lang="nl-BE" dirty="0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2850133" y="1740947"/>
            <a:ext cx="445956" cy="344129"/>
            <a:chOff x="1866324" y="1530715"/>
            <a:chExt cx="445956" cy="344129"/>
          </a:xfrm>
        </p:grpSpPr>
        <p:sp>
          <p:nvSpPr>
            <p:cNvPr id="104" name="Flowchart: Connector 103"/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866324" y="1586304"/>
              <a:ext cx="44595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0.1b</a:t>
              </a:r>
              <a:endParaRPr lang="nl-BE" dirty="0"/>
            </a:p>
          </p:txBody>
        </p:sp>
      </p:grpSp>
      <p:cxnSp>
        <p:nvCxnSpPr>
          <p:cNvPr id="106" name="Straight Arrow Connector 105"/>
          <p:cNvCxnSpPr>
            <a:cxnSpLocks/>
            <a:stCxn id="26" idx="6"/>
            <a:endCxn id="104" idx="2"/>
          </p:cNvCxnSpPr>
          <p:nvPr/>
        </p:nvCxnSpPr>
        <p:spPr>
          <a:xfrm>
            <a:off x="2624258" y="1913012"/>
            <a:ext cx="290335" cy="0"/>
          </a:xfrm>
          <a:prstGeom prst="straightConnector1">
            <a:avLst/>
          </a:prstGeom>
          <a:noFill/>
          <a:ln w="9525" cap="flat" cmpd="sng" algn="ctr">
            <a:solidFill>
              <a:srgbClr val="53565A"/>
            </a:solidFill>
            <a:prstDash val="solid"/>
            <a:tailEnd type="triangle"/>
          </a:ln>
          <a:effectLst/>
        </p:spPr>
      </p:cxnSp>
      <p:grpSp>
        <p:nvGrpSpPr>
          <p:cNvPr id="118" name="Group 117"/>
          <p:cNvGrpSpPr/>
          <p:nvPr/>
        </p:nvGrpSpPr>
        <p:grpSpPr>
          <a:xfrm>
            <a:off x="4468037" y="4930631"/>
            <a:ext cx="378630" cy="344129"/>
            <a:chOff x="1899987" y="1530715"/>
            <a:chExt cx="378630" cy="344129"/>
          </a:xfrm>
        </p:grpSpPr>
        <p:sp>
          <p:nvSpPr>
            <p:cNvPr id="119" name="Flowchart: Connector 118"/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899987" y="1586304"/>
              <a:ext cx="37863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V.1</a:t>
              </a:r>
              <a:endParaRPr lang="nl-BE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257341" y="4931555"/>
            <a:ext cx="378630" cy="344129"/>
            <a:chOff x="1916248" y="1530714"/>
            <a:chExt cx="378630" cy="344129"/>
          </a:xfrm>
        </p:grpSpPr>
        <p:sp>
          <p:nvSpPr>
            <p:cNvPr id="127" name="Flowchart: Connector 126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16248" y="1587363"/>
              <a:ext cx="37863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V.3</a:t>
              </a:r>
              <a:endParaRPr lang="nl-BE" dirty="0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807296" y="4931555"/>
            <a:ext cx="378630" cy="344129"/>
            <a:chOff x="1916248" y="1530714"/>
            <a:chExt cx="378630" cy="344129"/>
          </a:xfrm>
        </p:grpSpPr>
        <p:sp>
          <p:nvSpPr>
            <p:cNvPr id="130" name="Flowchart: Connector 129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916248" y="1587363"/>
              <a:ext cx="37863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V.4</a:t>
              </a:r>
              <a:endParaRPr lang="nl-BE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8333574" y="4927745"/>
            <a:ext cx="378630" cy="344129"/>
            <a:chOff x="1916248" y="1530714"/>
            <a:chExt cx="378630" cy="344129"/>
          </a:xfrm>
        </p:grpSpPr>
        <p:sp>
          <p:nvSpPr>
            <p:cNvPr id="133" name="Flowchart: Connector 132"/>
            <p:cNvSpPr/>
            <p:nvPr/>
          </p:nvSpPr>
          <p:spPr bwMode="gray">
            <a:xfrm>
              <a:off x="1933499" y="1530714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916248" y="1587363"/>
              <a:ext cx="37863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V.5</a:t>
              </a:r>
              <a:endParaRPr lang="nl-BE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847754" y="2357717"/>
            <a:ext cx="348171" cy="344129"/>
            <a:chOff x="1915939" y="1530715"/>
            <a:chExt cx="348171" cy="344129"/>
          </a:xfrm>
        </p:grpSpPr>
        <p:sp>
          <p:nvSpPr>
            <p:cNvPr id="146" name="Flowchart: Connector 145"/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954723" y="1587363"/>
              <a:ext cx="30938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I.2</a:t>
              </a:r>
              <a:endParaRPr lang="nl-BE" dirty="0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461199" y="4296679"/>
            <a:ext cx="426720" cy="344129"/>
            <a:chOff x="1875942" y="1530715"/>
            <a:chExt cx="426720" cy="344129"/>
          </a:xfrm>
        </p:grpSpPr>
        <p:sp>
          <p:nvSpPr>
            <p:cNvPr id="152" name="Flowchart: Connector 151"/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875942" y="1586304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IV.1</a:t>
              </a:r>
              <a:endParaRPr lang="nl-BE" dirty="0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7783251" y="4293434"/>
            <a:ext cx="426720" cy="344129"/>
            <a:chOff x="1875942" y="1530715"/>
            <a:chExt cx="426720" cy="344129"/>
          </a:xfrm>
        </p:grpSpPr>
        <p:sp>
          <p:nvSpPr>
            <p:cNvPr id="158" name="Flowchart: Connector 157"/>
            <p:cNvSpPr/>
            <p:nvPr/>
          </p:nvSpPr>
          <p:spPr bwMode="gray">
            <a:xfrm>
              <a:off x="1917238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875942" y="1587363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IV.6</a:t>
              </a:r>
              <a:endParaRPr lang="nl-BE" dirty="0"/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6510571" y="4300412"/>
            <a:ext cx="426720" cy="344129"/>
            <a:chOff x="1875942" y="1520397"/>
            <a:chExt cx="426720" cy="344129"/>
          </a:xfrm>
        </p:grpSpPr>
        <p:sp>
          <p:nvSpPr>
            <p:cNvPr id="168" name="Flowchart: Connector 167"/>
            <p:cNvSpPr/>
            <p:nvPr/>
          </p:nvSpPr>
          <p:spPr bwMode="gray">
            <a:xfrm>
              <a:off x="1917498" y="1520397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875942" y="1587363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IV.5</a:t>
              </a:r>
              <a:endParaRPr lang="nl-BE" dirty="0"/>
            </a:p>
          </p:txBody>
        </p:sp>
      </p:grpSp>
      <p:cxnSp>
        <p:nvCxnSpPr>
          <p:cNvPr id="179" name="Elbow Connector 178"/>
          <p:cNvCxnSpPr>
            <a:cxnSpLocks/>
            <a:stCxn id="4" idx="6"/>
            <a:endCxn id="146" idx="2"/>
          </p:cNvCxnSpPr>
          <p:nvPr/>
        </p:nvCxnSpPr>
        <p:spPr>
          <a:xfrm>
            <a:off x="4463235" y="2529147"/>
            <a:ext cx="384519" cy="635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/>
          <p:cNvGrpSpPr/>
          <p:nvPr/>
        </p:nvGrpSpPr>
        <p:grpSpPr>
          <a:xfrm>
            <a:off x="5863333" y="3014713"/>
            <a:ext cx="370194" cy="344129"/>
            <a:chOff x="1915939" y="1521190"/>
            <a:chExt cx="370194" cy="344129"/>
          </a:xfrm>
        </p:grpSpPr>
        <p:sp>
          <p:nvSpPr>
            <p:cNvPr id="193" name="Flowchart: Connector 192"/>
            <p:cNvSpPr/>
            <p:nvPr/>
          </p:nvSpPr>
          <p:spPr bwMode="gray">
            <a:xfrm>
              <a:off x="1915939" y="1521190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936016" y="1573403"/>
              <a:ext cx="35011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II.1</a:t>
              </a:r>
              <a:endParaRPr lang="nl-BE" dirty="0"/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9226698" y="3014078"/>
            <a:ext cx="396262" cy="344129"/>
            <a:chOff x="1876593" y="1530715"/>
            <a:chExt cx="396262" cy="344129"/>
          </a:xfrm>
        </p:grpSpPr>
        <p:sp>
          <p:nvSpPr>
            <p:cNvPr id="208" name="Flowchart: Connector 207"/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876593" y="1587363"/>
              <a:ext cx="39626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II.3</a:t>
              </a:r>
              <a:endParaRPr lang="nl-BE" dirty="0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8797396" y="2357082"/>
            <a:ext cx="346149" cy="344129"/>
            <a:chOff x="1910475" y="1530715"/>
            <a:chExt cx="346149" cy="344129"/>
          </a:xfrm>
        </p:grpSpPr>
        <p:sp>
          <p:nvSpPr>
            <p:cNvPr id="219" name="Flowchart: Connector 218"/>
            <p:cNvSpPr/>
            <p:nvPr/>
          </p:nvSpPr>
          <p:spPr bwMode="gray">
            <a:xfrm>
              <a:off x="1910475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958487" y="1587363"/>
              <a:ext cx="29813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I.4</a:t>
              </a:r>
              <a:endParaRPr lang="nl-BE" dirty="0"/>
            </a:p>
          </p:txBody>
        </p:sp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22A64B4-241E-4A7D-AFCC-4385BD176C5B}"/>
              </a:ext>
            </a:extLst>
          </p:cNvPr>
          <p:cNvSpPr/>
          <p:nvPr/>
        </p:nvSpPr>
        <p:spPr bwMode="gray">
          <a:xfrm>
            <a:off x="1928641" y="1281145"/>
            <a:ext cx="1842983" cy="31977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nl-BE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Golf </a:t>
            </a:r>
            <a:r>
              <a:rPr lang="nl-BE" sz="1100" b="1" kern="0" dirty="0">
                <a:solidFill>
                  <a:prstClr val="white"/>
                </a:solidFill>
              </a:rPr>
              <a:t>0</a:t>
            </a:r>
            <a:r>
              <a:rPr kumimoji="0" lang="nl-BE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– AM Program Office</a:t>
            </a: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50CE395E-A95F-41B9-8C36-1FA9EB28BF3A}"/>
              </a:ext>
            </a:extLst>
          </p:cNvPr>
          <p:cNvCxnSpPr/>
          <p:nvPr/>
        </p:nvCxnSpPr>
        <p:spPr>
          <a:xfrm>
            <a:off x="3846545" y="1291092"/>
            <a:ext cx="0" cy="5364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C5C9A3E-1A70-4F8C-8E2D-81309BEA63D5}"/>
              </a:ext>
            </a:extLst>
          </p:cNvPr>
          <p:cNvGrpSpPr/>
          <p:nvPr/>
        </p:nvGrpSpPr>
        <p:grpSpPr>
          <a:xfrm>
            <a:off x="7272570" y="2367242"/>
            <a:ext cx="348171" cy="344129"/>
            <a:chOff x="1915939" y="1530715"/>
            <a:chExt cx="348171" cy="344129"/>
          </a:xfrm>
        </p:grpSpPr>
        <p:sp>
          <p:nvSpPr>
            <p:cNvPr id="201" name="Flowchart: Connector 200">
              <a:extLst>
                <a:ext uri="{FF2B5EF4-FFF2-40B4-BE49-F238E27FC236}">
                  <a16:creationId xmlns:a16="http://schemas.microsoft.com/office/drawing/2014/main" id="{3AFA95DC-4BD1-4755-9B7C-E50996B5AF00}"/>
                </a:ext>
              </a:extLst>
            </p:cNvPr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EC67DD89-DB4F-449B-AEBC-C61E5835304B}"/>
                </a:ext>
              </a:extLst>
            </p:cNvPr>
            <p:cNvSpPr/>
            <p:nvPr/>
          </p:nvSpPr>
          <p:spPr>
            <a:xfrm>
              <a:off x="1966897" y="1587363"/>
              <a:ext cx="2972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I.3</a:t>
              </a:r>
              <a:endParaRPr lang="nl-BE" dirty="0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4ED784E-28EF-43B8-BA1B-58F7B98D4638}"/>
              </a:ext>
            </a:extLst>
          </p:cNvPr>
          <p:cNvGrpSpPr/>
          <p:nvPr/>
        </p:nvGrpSpPr>
        <p:grpSpPr>
          <a:xfrm>
            <a:off x="7224480" y="3671582"/>
            <a:ext cx="444352" cy="344129"/>
            <a:chOff x="1852548" y="1530715"/>
            <a:chExt cx="444352" cy="344129"/>
          </a:xfrm>
        </p:grpSpPr>
        <p:sp>
          <p:nvSpPr>
            <p:cNvPr id="216" name="Flowchart: Connector 215">
              <a:extLst>
                <a:ext uri="{FF2B5EF4-FFF2-40B4-BE49-F238E27FC236}">
                  <a16:creationId xmlns:a16="http://schemas.microsoft.com/office/drawing/2014/main" id="{27F8BE41-E259-48A5-AA3F-E263804C2F46}"/>
                </a:ext>
              </a:extLst>
            </p:cNvPr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0B213514-10F3-402B-B497-B3EB05981D76}"/>
                </a:ext>
              </a:extLst>
            </p:cNvPr>
            <p:cNvSpPr/>
            <p:nvPr/>
          </p:nvSpPr>
          <p:spPr>
            <a:xfrm>
              <a:off x="1852548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III.4</a:t>
              </a:r>
              <a:endParaRPr lang="nl-BE" dirty="0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6DE62A46-0AFD-4F3C-ACB7-8021BDE5EE11}"/>
              </a:ext>
            </a:extLst>
          </p:cNvPr>
          <p:cNvGrpSpPr/>
          <p:nvPr/>
        </p:nvGrpSpPr>
        <p:grpSpPr>
          <a:xfrm>
            <a:off x="4093877" y="3639648"/>
            <a:ext cx="444352" cy="344129"/>
            <a:chOff x="1886457" y="1530715"/>
            <a:chExt cx="444352" cy="344129"/>
          </a:xfrm>
        </p:grpSpPr>
        <p:sp>
          <p:nvSpPr>
            <p:cNvPr id="229" name="Flowchart: Connector 228">
              <a:extLst>
                <a:ext uri="{FF2B5EF4-FFF2-40B4-BE49-F238E27FC236}">
                  <a16:creationId xmlns:a16="http://schemas.microsoft.com/office/drawing/2014/main" id="{8839613C-B34D-4198-ADA8-E77C801704F0}"/>
                </a:ext>
              </a:extLst>
            </p:cNvPr>
            <p:cNvSpPr/>
            <p:nvPr/>
          </p:nvSpPr>
          <p:spPr bwMode="gray">
            <a:xfrm>
              <a:off x="1936569" y="1530715"/>
              <a:ext cx="344129" cy="344129"/>
            </a:xfrm>
            <a:prstGeom prst="flowChartConnector">
              <a:avLst/>
            </a:prstGeom>
            <a:pattFill prst="ltUpDiag">
              <a:fgClr>
                <a:srgbClr val="C00000"/>
              </a:fgClr>
              <a:bgClr>
                <a:schemeClr val="bg1"/>
              </a:bgClr>
            </a:patt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4BA90B6-3B9B-4F99-9335-2DB42A8CC589}"/>
                </a:ext>
              </a:extLst>
            </p:cNvPr>
            <p:cNvSpPr/>
            <p:nvPr/>
          </p:nvSpPr>
          <p:spPr>
            <a:xfrm>
              <a:off x="1886457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III.1</a:t>
              </a:r>
              <a:endParaRPr lang="nl-BE" dirty="0"/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9E92F42D-A722-49F6-932E-BD51FB32A124}"/>
              </a:ext>
            </a:extLst>
          </p:cNvPr>
          <p:cNvGrpSpPr/>
          <p:nvPr/>
        </p:nvGrpSpPr>
        <p:grpSpPr>
          <a:xfrm>
            <a:off x="7774435" y="3667095"/>
            <a:ext cx="444352" cy="344129"/>
            <a:chOff x="1852548" y="1530715"/>
            <a:chExt cx="444352" cy="344129"/>
          </a:xfrm>
        </p:grpSpPr>
        <p:sp>
          <p:nvSpPr>
            <p:cNvPr id="235" name="Flowchart: Connector 234">
              <a:extLst>
                <a:ext uri="{FF2B5EF4-FFF2-40B4-BE49-F238E27FC236}">
                  <a16:creationId xmlns:a16="http://schemas.microsoft.com/office/drawing/2014/main" id="{9532715C-8FC3-40E1-B2D9-D35F9C13BD02}"/>
                </a:ext>
              </a:extLst>
            </p:cNvPr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0111BDBF-A105-45FD-9441-5A2F36694FE6}"/>
                </a:ext>
              </a:extLst>
            </p:cNvPr>
            <p:cNvSpPr/>
            <p:nvPr/>
          </p:nvSpPr>
          <p:spPr>
            <a:xfrm>
              <a:off x="1852548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III.5</a:t>
              </a:r>
              <a:endParaRPr lang="nl-BE" dirty="0"/>
            </a:p>
          </p:txBody>
        </p:sp>
      </p:grpSp>
      <p:cxnSp>
        <p:nvCxnSpPr>
          <p:cNvPr id="240" name="Elbow Connector 178">
            <a:extLst>
              <a:ext uri="{FF2B5EF4-FFF2-40B4-BE49-F238E27FC236}">
                <a16:creationId xmlns:a16="http://schemas.microsoft.com/office/drawing/2014/main" id="{B4658DC3-A94A-4058-B708-D2175C70F7CA}"/>
              </a:ext>
            </a:extLst>
          </p:cNvPr>
          <p:cNvCxnSpPr>
            <a:cxnSpLocks/>
            <a:stCxn id="229" idx="6"/>
            <a:endCxn id="232" idx="2"/>
          </p:cNvCxnSpPr>
          <p:nvPr/>
        </p:nvCxnSpPr>
        <p:spPr>
          <a:xfrm flipV="1">
            <a:off x="4488118" y="3809635"/>
            <a:ext cx="702212" cy="207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4CA6C13-A8A6-45F3-B0F2-A60AEE3D4C1E}"/>
              </a:ext>
            </a:extLst>
          </p:cNvPr>
          <p:cNvCxnSpPr>
            <a:cxnSpLocks/>
            <a:stCxn id="119" idx="4"/>
            <a:endCxn id="130" idx="4"/>
          </p:cNvCxnSpPr>
          <p:nvPr/>
        </p:nvCxnSpPr>
        <p:spPr>
          <a:xfrm rot="16200000" flipH="1">
            <a:off x="6333293" y="3612365"/>
            <a:ext cx="924" cy="3325713"/>
          </a:xfrm>
          <a:prstGeom prst="bentConnector3">
            <a:avLst>
              <a:gd name="adj1" fmla="val 12745022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Elbow Connector 178">
            <a:extLst>
              <a:ext uri="{FF2B5EF4-FFF2-40B4-BE49-F238E27FC236}">
                <a16:creationId xmlns:a16="http://schemas.microsoft.com/office/drawing/2014/main" id="{FE679F43-084A-40A9-9C9C-2AF1898ABCCA}"/>
              </a:ext>
            </a:extLst>
          </p:cNvPr>
          <p:cNvCxnSpPr>
            <a:cxnSpLocks/>
            <a:stCxn id="59" idx="6"/>
            <a:endCxn id="43" idx="2"/>
          </p:cNvCxnSpPr>
          <p:nvPr/>
        </p:nvCxnSpPr>
        <p:spPr>
          <a:xfrm flipV="1">
            <a:off x="4854736" y="5752126"/>
            <a:ext cx="340372" cy="206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lbow Connector 178">
            <a:extLst>
              <a:ext uri="{FF2B5EF4-FFF2-40B4-BE49-F238E27FC236}">
                <a16:creationId xmlns:a16="http://schemas.microsoft.com/office/drawing/2014/main" id="{1E62462B-9D94-4B46-A6A1-F24EB3D83B13}"/>
              </a:ext>
            </a:extLst>
          </p:cNvPr>
          <p:cNvCxnSpPr>
            <a:cxnSpLocks/>
            <a:stCxn id="36" idx="6"/>
          </p:cNvCxnSpPr>
          <p:nvPr/>
        </p:nvCxnSpPr>
        <p:spPr>
          <a:xfrm flipV="1">
            <a:off x="6714206" y="6379866"/>
            <a:ext cx="543135" cy="258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BB4DC15-228A-4F7C-A566-B07AA3E9129F}"/>
              </a:ext>
            </a:extLst>
          </p:cNvPr>
          <p:cNvGrpSpPr/>
          <p:nvPr/>
        </p:nvGrpSpPr>
        <p:grpSpPr>
          <a:xfrm>
            <a:off x="5618837" y="4297704"/>
            <a:ext cx="426720" cy="344129"/>
            <a:chOff x="1875942" y="1530715"/>
            <a:chExt cx="426720" cy="344129"/>
          </a:xfrm>
        </p:grpSpPr>
        <p:sp>
          <p:nvSpPr>
            <p:cNvPr id="247" name="Flowchart: Connector 246">
              <a:extLst>
                <a:ext uri="{FF2B5EF4-FFF2-40B4-BE49-F238E27FC236}">
                  <a16:creationId xmlns:a16="http://schemas.microsoft.com/office/drawing/2014/main" id="{B6E7A73B-D8EC-48EC-A99A-9CC0F9E9AAB1}"/>
                </a:ext>
              </a:extLst>
            </p:cNvPr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311292A-18CA-4D68-B932-BE42EA1845C6}"/>
                </a:ext>
              </a:extLst>
            </p:cNvPr>
            <p:cNvSpPr/>
            <p:nvPr/>
          </p:nvSpPr>
          <p:spPr>
            <a:xfrm>
              <a:off x="1875942" y="1586304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IV.3</a:t>
              </a:r>
              <a:endParaRPr lang="nl-BE" dirty="0"/>
            </a:p>
          </p:txBody>
        </p:sp>
      </p:grpSp>
      <p:cxnSp>
        <p:nvCxnSpPr>
          <p:cNvPr id="252" name="Connector: Elbow 251">
            <a:extLst>
              <a:ext uri="{FF2B5EF4-FFF2-40B4-BE49-F238E27FC236}">
                <a16:creationId xmlns:a16="http://schemas.microsoft.com/office/drawing/2014/main" id="{69F0442A-E32C-4636-BB0E-FBBC51100812}"/>
              </a:ext>
            </a:extLst>
          </p:cNvPr>
          <p:cNvCxnSpPr>
            <a:cxnSpLocks/>
            <a:stCxn id="152" idx="6"/>
            <a:endCxn id="155" idx="2"/>
          </p:cNvCxnSpPr>
          <p:nvPr/>
        </p:nvCxnSpPr>
        <p:spPr>
          <a:xfrm>
            <a:off x="4860170" y="4468744"/>
            <a:ext cx="329128" cy="2015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Connector: Elbow 255">
            <a:extLst>
              <a:ext uri="{FF2B5EF4-FFF2-40B4-BE49-F238E27FC236}">
                <a16:creationId xmlns:a16="http://schemas.microsoft.com/office/drawing/2014/main" id="{075B7D9D-AFD2-461A-B9FA-2583D46FC382}"/>
              </a:ext>
            </a:extLst>
          </p:cNvPr>
          <p:cNvCxnSpPr>
            <a:cxnSpLocks/>
            <a:stCxn id="43" idx="6"/>
            <a:endCxn id="91" idx="0"/>
          </p:cNvCxnSpPr>
          <p:nvPr/>
        </p:nvCxnSpPr>
        <p:spPr>
          <a:xfrm flipV="1">
            <a:off x="5539237" y="3014078"/>
            <a:ext cx="1138945" cy="2738048"/>
          </a:xfrm>
          <a:prstGeom prst="bentConnector4">
            <a:avLst>
              <a:gd name="adj1" fmla="val 6764"/>
              <a:gd name="adj2" fmla="val 108349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lbow Connector 178">
            <a:extLst>
              <a:ext uri="{FF2B5EF4-FFF2-40B4-BE49-F238E27FC236}">
                <a16:creationId xmlns:a16="http://schemas.microsoft.com/office/drawing/2014/main" id="{2CB9C94B-BE90-4CDA-9C74-5CC231A1AF72}"/>
              </a:ext>
            </a:extLst>
          </p:cNvPr>
          <p:cNvCxnSpPr>
            <a:cxnSpLocks/>
            <a:endCxn id="220" idx="1"/>
          </p:cNvCxnSpPr>
          <p:nvPr/>
        </p:nvCxnSpPr>
        <p:spPr>
          <a:xfrm flipV="1">
            <a:off x="7619646" y="2529146"/>
            <a:ext cx="1225762" cy="2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or: Elbow 147">
            <a:extLst>
              <a:ext uri="{FF2B5EF4-FFF2-40B4-BE49-F238E27FC236}">
                <a16:creationId xmlns:a16="http://schemas.microsoft.com/office/drawing/2014/main" id="{D23AB32C-BBD0-4251-8659-B5A3EEE21D8C}"/>
              </a:ext>
            </a:extLst>
          </p:cNvPr>
          <p:cNvCxnSpPr>
            <a:cxnSpLocks/>
            <a:stCxn id="43" idx="6"/>
            <a:endCxn id="194" idx="1"/>
          </p:cNvCxnSpPr>
          <p:nvPr/>
        </p:nvCxnSpPr>
        <p:spPr>
          <a:xfrm flipV="1">
            <a:off x="5539237" y="3182342"/>
            <a:ext cx="344173" cy="256978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or: Elbow 159">
            <a:extLst>
              <a:ext uri="{FF2B5EF4-FFF2-40B4-BE49-F238E27FC236}">
                <a16:creationId xmlns:a16="http://schemas.microsoft.com/office/drawing/2014/main" id="{70BEA48F-E233-4F93-B936-C96063065571}"/>
              </a:ext>
            </a:extLst>
          </p:cNvPr>
          <p:cNvCxnSpPr>
            <a:cxnSpLocks/>
            <a:stCxn id="104" idx="4"/>
            <a:endCxn id="119" idx="2"/>
          </p:cNvCxnSpPr>
          <p:nvPr/>
        </p:nvCxnSpPr>
        <p:spPr>
          <a:xfrm rot="16200000" flipH="1">
            <a:off x="2283936" y="2887798"/>
            <a:ext cx="3017620" cy="1412176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FB504983-C248-408C-9CC8-5F26E7164022}"/>
              </a:ext>
            </a:extLst>
          </p:cNvPr>
          <p:cNvCxnSpPr>
            <a:cxnSpLocks/>
            <a:stCxn id="119" idx="4"/>
            <a:endCxn id="127" idx="4"/>
          </p:cNvCxnSpPr>
          <p:nvPr/>
        </p:nvCxnSpPr>
        <p:spPr>
          <a:xfrm rot="16200000" flipH="1">
            <a:off x="6058316" y="3887343"/>
            <a:ext cx="924" cy="2775758"/>
          </a:xfrm>
          <a:prstGeom prst="bentConnector3">
            <a:avLst>
              <a:gd name="adj1" fmla="val 12745022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lbow Connector 178">
            <a:extLst>
              <a:ext uri="{FF2B5EF4-FFF2-40B4-BE49-F238E27FC236}">
                <a16:creationId xmlns:a16="http://schemas.microsoft.com/office/drawing/2014/main" id="{38B9842C-64F5-4857-943F-B90F326F4161}"/>
              </a:ext>
            </a:extLst>
          </p:cNvPr>
          <p:cNvCxnSpPr>
            <a:cxnSpLocks/>
            <a:stCxn id="130" idx="6"/>
            <a:endCxn id="134" idx="1"/>
          </p:cNvCxnSpPr>
          <p:nvPr/>
        </p:nvCxnSpPr>
        <p:spPr>
          <a:xfrm flipV="1">
            <a:off x="8168676" y="5099810"/>
            <a:ext cx="164898" cy="381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F0044572-59E6-4AED-9CBD-83A6A11FE3EA}"/>
              </a:ext>
            </a:extLst>
          </p:cNvPr>
          <p:cNvCxnSpPr>
            <a:cxnSpLocks/>
            <a:stCxn id="229" idx="4"/>
            <a:endCxn id="59" idx="2"/>
          </p:cNvCxnSpPr>
          <p:nvPr/>
        </p:nvCxnSpPr>
        <p:spPr>
          <a:xfrm rot="16200000" flipH="1">
            <a:off x="3528122" y="4771708"/>
            <a:ext cx="1770417" cy="194553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or: Elbow 183">
            <a:extLst>
              <a:ext uri="{FF2B5EF4-FFF2-40B4-BE49-F238E27FC236}">
                <a16:creationId xmlns:a16="http://schemas.microsoft.com/office/drawing/2014/main" id="{01E592F4-EAA9-4EAD-8E86-53A9B77F847F}"/>
              </a:ext>
            </a:extLst>
          </p:cNvPr>
          <p:cNvCxnSpPr>
            <a:cxnSpLocks/>
            <a:stCxn id="43" idx="6"/>
            <a:endCxn id="46" idx="2"/>
          </p:cNvCxnSpPr>
          <p:nvPr/>
        </p:nvCxnSpPr>
        <p:spPr>
          <a:xfrm flipV="1">
            <a:off x="5539237" y="5749519"/>
            <a:ext cx="324096" cy="260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Elbow Connector 178">
            <a:extLst>
              <a:ext uri="{FF2B5EF4-FFF2-40B4-BE49-F238E27FC236}">
                <a16:creationId xmlns:a16="http://schemas.microsoft.com/office/drawing/2014/main" id="{C4B03A16-25A1-4681-AD98-15FEEBFD04FB}"/>
              </a:ext>
            </a:extLst>
          </p:cNvPr>
          <p:cNvCxnSpPr>
            <a:cxnSpLocks/>
            <a:stCxn id="43" idx="4"/>
            <a:endCxn id="68" idx="4"/>
          </p:cNvCxnSpPr>
          <p:nvPr/>
        </p:nvCxnSpPr>
        <p:spPr>
          <a:xfrm rot="16200000" flipH="1">
            <a:off x="6681725" y="4609637"/>
            <a:ext cx="9438" cy="2638543"/>
          </a:xfrm>
          <a:prstGeom prst="bentConnector3">
            <a:avLst>
              <a:gd name="adj1" fmla="val 1553274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1561F6F-E13F-4406-8205-E4CCE5AB2B0B}"/>
              </a:ext>
            </a:extLst>
          </p:cNvPr>
          <p:cNvGrpSpPr/>
          <p:nvPr/>
        </p:nvGrpSpPr>
        <p:grpSpPr>
          <a:xfrm>
            <a:off x="5811301" y="3628444"/>
            <a:ext cx="444352" cy="344129"/>
            <a:chOff x="1915939" y="1530715"/>
            <a:chExt cx="444352" cy="344129"/>
          </a:xfrm>
        </p:grpSpPr>
        <p:sp>
          <p:nvSpPr>
            <p:cNvPr id="149" name="Flowchart: Connector 148">
              <a:extLst>
                <a:ext uri="{FF2B5EF4-FFF2-40B4-BE49-F238E27FC236}">
                  <a16:creationId xmlns:a16="http://schemas.microsoft.com/office/drawing/2014/main" id="{60724BD7-22D7-4D8D-B289-8DF7E3B39AC3}"/>
                </a:ext>
              </a:extLst>
            </p:cNvPr>
            <p:cNvSpPr/>
            <p:nvPr/>
          </p:nvSpPr>
          <p:spPr bwMode="gray">
            <a:xfrm>
              <a:off x="1966051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8CB2FBD-5EBC-4DC6-B8C4-EB544411DA71}"/>
                </a:ext>
              </a:extLst>
            </p:cNvPr>
            <p:cNvSpPr/>
            <p:nvPr/>
          </p:nvSpPr>
          <p:spPr>
            <a:xfrm>
              <a:off x="1915939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III.3</a:t>
              </a:r>
              <a:endParaRPr lang="nl-BE" dirty="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47C8AD5-653C-4E21-8EE4-4AF232972AF1}"/>
              </a:ext>
            </a:extLst>
          </p:cNvPr>
          <p:cNvGrpSpPr/>
          <p:nvPr/>
        </p:nvGrpSpPr>
        <p:grpSpPr>
          <a:xfrm>
            <a:off x="8750803" y="3637569"/>
            <a:ext cx="444352" cy="344129"/>
            <a:chOff x="1852548" y="1530715"/>
            <a:chExt cx="444352" cy="344129"/>
          </a:xfrm>
        </p:grpSpPr>
        <p:sp>
          <p:nvSpPr>
            <p:cNvPr id="163" name="Flowchart: Connector 162">
              <a:extLst>
                <a:ext uri="{FF2B5EF4-FFF2-40B4-BE49-F238E27FC236}">
                  <a16:creationId xmlns:a16="http://schemas.microsoft.com/office/drawing/2014/main" id="{89D03CDB-FEFB-4199-8AF7-522579143156}"/>
                </a:ext>
              </a:extLst>
            </p:cNvPr>
            <p:cNvSpPr/>
            <p:nvPr/>
          </p:nvSpPr>
          <p:spPr bwMode="gray">
            <a:xfrm>
              <a:off x="1915939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9913153-D6D7-48F4-932A-1E4833EDDA75}"/>
                </a:ext>
              </a:extLst>
            </p:cNvPr>
            <p:cNvSpPr/>
            <p:nvPr/>
          </p:nvSpPr>
          <p:spPr>
            <a:xfrm>
              <a:off x="1852548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III.6</a:t>
              </a:r>
              <a:endParaRPr lang="nl-BE" dirty="0"/>
            </a:p>
          </p:txBody>
        </p:sp>
      </p:grpSp>
      <p:cxnSp>
        <p:nvCxnSpPr>
          <p:cNvPr id="171" name="Elbow Connector 178">
            <a:extLst>
              <a:ext uri="{FF2B5EF4-FFF2-40B4-BE49-F238E27FC236}">
                <a16:creationId xmlns:a16="http://schemas.microsoft.com/office/drawing/2014/main" id="{DC301A57-2159-499E-85FC-F48D6A1A61C8}"/>
              </a:ext>
            </a:extLst>
          </p:cNvPr>
          <p:cNvCxnSpPr>
            <a:cxnSpLocks/>
            <a:stCxn id="216" idx="6"/>
            <a:endCxn id="235" idx="2"/>
          </p:cNvCxnSpPr>
          <p:nvPr/>
        </p:nvCxnSpPr>
        <p:spPr>
          <a:xfrm flipV="1">
            <a:off x="7632000" y="3839160"/>
            <a:ext cx="205826" cy="448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204BC46-8271-4415-8349-D41AB973FF8B}"/>
              </a:ext>
            </a:extLst>
          </p:cNvPr>
          <p:cNvGrpSpPr/>
          <p:nvPr/>
        </p:nvGrpSpPr>
        <p:grpSpPr>
          <a:xfrm>
            <a:off x="6075064" y="4308704"/>
            <a:ext cx="426720" cy="344129"/>
            <a:chOff x="1875942" y="1530715"/>
            <a:chExt cx="426720" cy="344129"/>
          </a:xfrm>
        </p:grpSpPr>
        <p:sp>
          <p:nvSpPr>
            <p:cNvPr id="178" name="Flowchart: Connector 177">
              <a:extLst>
                <a:ext uri="{FF2B5EF4-FFF2-40B4-BE49-F238E27FC236}">
                  <a16:creationId xmlns:a16="http://schemas.microsoft.com/office/drawing/2014/main" id="{088B29C1-FFC6-4C05-BAE0-BFE4079236B0}"/>
                </a:ext>
              </a:extLst>
            </p:cNvPr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E48636B-D651-4A2E-A1C4-C298ED2404BF}"/>
                </a:ext>
              </a:extLst>
            </p:cNvPr>
            <p:cNvSpPr/>
            <p:nvPr/>
          </p:nvSpPr>
          <p:spPr>
            <a:xfrm>
              <a:off x="1875942" y="1586304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IV.4</a:t>
              </a:r>
              <a:endParaRPr lang="nl-BE" dirty="0"/>
            </a:p>
          </p:txBody>
        </p:sp>
      </p:grpSp>
      <p:cxnSp>
        <p:nvCxnSpPr>
          <p:cNvPr id="186" name="Connector: Elbow 185">
            <a:extLst>
              <a:ext uri="{FF2B5EF4-FFF2-40B4-BE49-F238E27FC236}">
                <a16:creationId xmlns:a16="http://schemas.microsoft.com/office/drawing/2014/main" id="{2B2382B4-4187-44E8-80A2-270CE95F65DD}"/>
              </a:ext>
            </a:extLst>
          </p:cNvPr>
          <p:cNvCxnSpPr>
            <a:cxnSpLocks/>
            <a:stCxn id="119" idx="0"/>
            <a:endCxn id="158" idx="4"/>
          </p:cNvCxnSpPr>
          <p:nvPr/>
        </p:nvCxnSpPr>
        <p:spPr>
          <a:xfrm rot="5400000" flipH="1" flipV="1">
            <a:off x="6187221" y="3121241"/>
            <a:ext cx="293068" cy="3325713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06AFB579-75D5-43E7-BA1E-B12A6C05D43F}"/>
              </a:ext>
            </a:extLst>
          </p:cNvPr>
          <p:cNvCxnSpPr>
            <a:cxnSpLocks/>
            <a:stCxn id="120" idx="3"/>
            <a:endCxn id="201" idx="2"/>
          </p:cNvCxnSpPr>
          <p:nvPr/>
        </p:nvCxnSpPr>
        <p:spPr>
          <a:xfrm flipV="1">
            <a:off x="4846667" y="2539307"/>
            <a:ext cx="2425903" cy="2562329"/>
          </a:xfrm>
          <a:prstGeom prst="bentConnector3">
            <a:avLst>
              <a:gd name="adj1" fmla="val 88950"/>
            </a:avLst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C7BC95D1-F524-4307-84E9-61B625DFF0C2}"/>
              </a:ext>
            </a:extLst>
          </p:cNvPr>
          <p:cNvGrpSpPr/>
          <p:nvPr/>
        </p:nvGrpSpPr>
        <p:grpSpPr>
          <a:xfrm>
            <a:off x="5140218" y="3637570"/>
            <a:ext cx="444352" cy="344129"/>
            <a:chOff x="1915939" y="1530715"/>
            <a:chExt cx="444352" cy="344129"/>
          </a:xfrm>
        </p:grpSpPr>
        <p:sp>
          <p:nvSpPr>
            <p:cNvPr id="232" name="Flowchart: Connector 231">
              <a:extLst>
                <a:ext uri="{FF2B5EF4-FFF2-40B4-BE49-F238E27FC236}">
                  <a16:creationId xmlns:a16="http://schemas.microsoft.com/office/drawing/2014/main" id="{CE4F3AE7-D770-42BD-8C1C-B968A214138E}"/>
                </a:ext>
              </a:extLst>
            </p:cNvPr>
            <p:cNvSpPr/>
            <p:nvPr/>
          </p:nvSpPr>
          <p:spPr bwMode="gray">
            <a:xfrm>
              <a:off x="1966051" y="1530715"/>
              <a:ext cx="344129" cy="344129"/>
            </a:xfrm>
            <a:prstGeom prst="flowChartConnector">
              <a:avLst/>
            </a:prstGeom>
            <a:solidFill>
              <a:schemeClr val="bg1">
                <a:lumMod val="95000"/>
              </a:scheme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8E8B460-F09D-4052-B6C9-5EA77EEF7475}"/>
                </a:ext>
              </a:extLst>
            </p:cNvPr>
            <p:cNvSpPr/>
            <p:nvPr/>
          </p:nvSpPr>
          <p:spPr>
            <a:xfrm>
              <a:off x="1915939" y="158736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III.2</a:t>
              </a:r>
              <a:endParaRPr lang="nl-BE" dirty="0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134456" y="4298694"/>
            <a:ext cx="426720" cy="344129"/>
            <a:chOff x="1875942" y="1530715"/>
            <a:chExt cx="426720" cy="344129"/>
          </a:xfrm>
        </p:grpSpPr>
        <p:sp>
          <p:nvSpPr>
            <p:cNvPr id="155" name="Flowchart: Connector 154"/>
            <p:cNvSpPr/>
            <p:nvPr/>
          </p:nvSpPr>
          <p:spPr bwMode="gray">
            <a:xfrm>
              <a:off x="1930784" y="1530715"/>
              <a:ext cx="344129" cy="344129"/>
            </a:xfrm>
            <a:prstGeom prst="flowChartConnector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875942" y="1586304"/>
              <a:ext cx="42672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900" dirty="0"/>
                <a:t>IV.2</a:t>
              </a:r>
              <a:endParaRPr lang="nl-B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0EF67-5BB6-4A58-99CF-6088E1A77C98}"/>
              </a:ext>
            </a:extLst>
          </p:cNvPr>
          <p:cNvGrpSpPr/>
          <p:nvPr/>
        </p:nvGrpSpPr>
        <p:grpSpPr>
          <a:xfrm>
            <a:off x="10710417" y="4927745"/>
            <a:ext cx="1674347" cy="1662602"/>
            <a:chOff x="10561764" y="1349197"/>
            <a:chExt cx="1674347" cy="1662602"/>
          </a:xfrm>
        </p:grpSpPr>
        <p:sp>
          <p:nvSpPr>
            <p:cNvPr id="174" name="Freeform 434">
              <a:extLst>
                <a:ext uri="{FF2B5EF4-FFF2-40B4-BE49-F238E27FC236}">
                  <a16:creationId xmlns:a16="http://schemas.microsoft.com/office/drawing/2014/main" id="{49782D98-1906-4D4C-AF52-3EB170A55C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1764" y="1349197"/>
              <a:ext cx="360000" cy="36000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6" name="Freeform 551">
              <a:extLst>
                <a:ext uri="{FF2B5EF4-FFF2-40B4-BE49-F238E27FC236}">
                  <a16:creationId xmlns:a16="http://schemas.microsoft.com/office/drawing/2014/main" id="{3ED6F394-DDE0-4572-A11D-D311AAD663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1764" y="2217599"/>
              <a:ext cx="360000" cy="36000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8" name="Freeform 521">
              <a:extLst>
                <a:ext uri="{FF2B5EF4-FFF2-40B4-BE49-F238E27FC236}">
                  <a16:creationId xmlns:a16="http://schemas.microsoft.com/office/drawing/2014/main" id="{2B73E7EC-9217-41AB-9F56-B98FC4DD02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1764" y="1783398"/>
              <a:ext cx="360000" cy="36000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2F0937C-B1A2-4A1A-8286-1559DD71E228}"/>
                </a:ext>
              </a:extLst>
            </p:cNvPr>
            <p:cNvSpPr/>
            <p:nvPr/>
          </p:nvSpPr>
          <p:spPr>
            <a:xfrm>
              <a:off x="10895326" y="2291308"/>
              <a:ext cx="89556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Beleidsdomein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666D03-8E9B-407C-8AE3-87E14FEB265C}"/>
                </a:ext>
              </a:extLst>
            </p:cNvPr>
            <p:cNvSpPr/>
            <p:nvPr/>
          </p:nvSpPr>
          <p:spPr>
            <a:xfrm>
              <a:off x="10895326" y="1838478"/>
              <a:ext cx="54373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900" dirty="0"/>
                <a:t>Entiteit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1045B52F-5031-41DE-BCB9-909F25A11915}"/>
                </a:ext>
              </a:extLst>
            </p:cNvPr>
            <p:cNvSpPr/>
            <p:nvPr/>
          </p:nvSpPr>
          <p:spPr>
            <a:xfrm>
              <a:off x="10895326" y="1414656"/>
              <a:ext cx="1340785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900" dirty="0"/>
                <a:t>Asset type</a:t>
              </a:r>
            </a:p>
          </p:txBody>
        </p:sp>
        <p:sp>
          <p:nvSpPr>
            <p:cNvPr id="161" name="Flowchart: Connector 160">
              <a:extLst>
                <a:ext uri="{FF2B5EF4-FFF2-40B4-BE49-F238E27FC236}">
                  <a16:creationId xmlns:a16="http://schemas.microsoft.com/office/drawing/2014/main" id="{3B79CD1C-655C-43A9-9BF2-662E237A12BC}"/>
                </a:ext>
              </a:extLst>
            </p:cNvPr>
            <p:cNvSpPr/>
            <p:nvPr/>
          </p:nvSpPr>
          <p:spPr bwMode="gray">
            <a:xfrm>
              <a:off x="10561764" y="2651799"/>
              <a:ext cx="360000" cy="360000"/>
            </a:xfrm>
            <a:prstGeom prst="flowChartConnector">
              <a:avLst/>
            </a:prstGeom>
            <a:pattFill prst="ltUpDiag">
              <a:fgClr>
                <a:srgbClr val="C00000"/>
              </a:fgClr>
              <a:bgClr>
                <a:schemeClr val="bg1"/>
              </a:bgClr>
            </a:patt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nl-BE" sz="70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C6CB9A-EC67-4D8A-B9A8-674A2B8E1835}"/>
                </a:ext>
              </a:extLst>
            </p:cNvPr>
            <p:cNvSpPr/>
            <p:nvPr/>
          </p:nvSpPr>
          <p:spPr>
            <a:xfrm>
              <a:off x="10895326" y="2731546"/>
              <a:ext cx="471604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900" kern="0" dirty="0"/>
                <a:t>Piloot</a:t>
              </a:r>
              <a:endParaRPr lang="en-US" sz="1400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298D4FF-1AE4-428C-8240-0B83A9644F08}"/>
              </a:ext>
            </a:extLst>
          </p:cNvPr>
          <p:cNvSpPr/>
          <p:nvPr/>
        </p:nvSpPr>
        <p:spPr>
          <a:xfrm>
            <a:off x="10750718" y="4481440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u="sng" dirty="0"/>
              <a:t>Legende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1427584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C2BDFD-9778-4EB7-B567-4C195618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000" y="756000"/>
            <a:ext cx="10273500" cy="1116000"/>
          </a:xfrm>
        </p:spPr>
        <p:txBody>
          <a:bodyPr/>
          <a:lstStyle/>
          <a:p>
            <a:r>
              <a:rPr lang="nl-BE" dirty="0"/>
              <a:t>Asset Management Master Plan – vb. portfolio</a:t>
            </a:r>
            <a:endParaRPr lang="en-GB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8349C64-75B5-4850-BC1E-13B86BB63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719054"/>
              </p:ext>
            </p:extLst>
          </p:nvPr>
        </p:nvGraphicFramePr>
        <p:xfrm>
          <a:off x="576000" y="1413416"/>
          <a:ext cx="11191238" cy="527113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36561">
                  <a:extLst>
                    <a:ext uri="{9D8B030D-6E8A-4147-A177-3AD203B41FA5}">
                      <a16:colId xmlns:a16="http://schemas.microsoft.com/office/drawing/2014/main" val="89724952"/>
                    </a:ext>
                  </a:extLst>
                </a:gridCol>
                <a:gridCol w="3597288">
                  <a:extLst>
                    <a:ext uri="{9D8B030D-6E8A-4147-A177-3AD203B41FA5}">
                      <a16:colId xmlns:a16="http://schemas.microsoft.com/office/drawing/2014/main" val="107604828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3701423052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489122093"/>
                    </a:ext>
                  </a:extLst>
                </a:gridCol>
                <a:gridCol w="1292355">
                  <a:extLst>
                    <a:ext uri="{9D8B030D-6E8A-4147-A177-3AD203B41FA5}">
                      <a16:colId xmlns:a16="http://schemas.microsoft.com/office/drawing/2014/main" val="3339444788"/>
                    </a:ext>
                  </a:extLst>
                </a:gridCol>
                <a:gridCol w="1507994">
                  <a:extLst>
                    <a:ext uri="{9D8B030D-6E8A-4147-A177-3AD203B41FA5}">
                      <a16:colId xmlns:a16="http://schemas.microsoft.com/office/drawing/2014/main" val="3177521473"/>
                    </a:ext>
                  </a:extLst>
                </a:gridCol>
              </a:tblGrid>
              <a:tr h="244610">
                <a:tc>
                  <a:txBody>
                    <a:bodyPr/>
                    <a:lstStyle/>
                    <a:p>
                      <a:r>
                        <a:rPr lang="nl-BE" sz="1050" dirty="0"/>
                        <a:t>Actie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050" dirty="0"/>
                        <a:t>Omschrijving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050" dirty="0"/>
                        <a:t>Domein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050" dirty="0"/>
                        <a:t>Golf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050" dirty="0"/>
                        <a:t>Niveau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050" dirty="0"/>
                        <a:t>Inspanning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10556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Governance setup (BMOW)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Program Office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0 (2021) –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Beleidsdomein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10 - 15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60666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0.1b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Governance setup (Entiteit)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Program Office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0 (2021) –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042750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Management Scope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Strategy &amp;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074482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Strategische Asset Management Plan (SAMP)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Strategy &amp;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883422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Investeringsplan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Decision Making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047529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Beheer- en Onderhoudsplan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Decision Making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4584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toestand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Beleidsdomein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787973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kaart brengen toestand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16371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Informatie-uitwisseling onderhoudsactiviteiten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61229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Databehoeften in kaart brengen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30 - 45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587111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Registreren levenscyclus informatie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60 - 90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35106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Analyse, monitoring en rapportering datakwaliteit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45 - 60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945859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As-built plannen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350 - 400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014887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Digitale roadmap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79371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Definiëren Asset Management rollen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&amp; People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152571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VI.1a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Raamwerk asset risico’s (BMOW)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&amp; Review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Beleidsdomein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827291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VI.1b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Raamwerk asset risico’s (Entiteit)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&amp; Review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90 - 120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835367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Aligneren met ERM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&amp; Review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672520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KPI’s technische en financiële performantie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Performance Evaluation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1 (2024) – Beleid &amp; Fundamenten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060762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Documenteren Asset Management processen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Strategy &amp;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90 - 120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818903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Definiëren juridische procedure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Strategy &amp; Governance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77184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In- en outsourcing strategie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 Decision Making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751448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Levenscyclus ontwerp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240333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Levenscyclus kosten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836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III.6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Evaluatie incidenten en noodscenario’s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Life-cycle Delivery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type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02828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IV.6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 landschap evalueren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 Knowledge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60 - 90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385740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Aligneren Human Resources en Asset Management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&amp; People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5 - 10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352776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Aligneren persoonlijke en Asset Management doelen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&amp; People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5 - 10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7377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V.4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Persoonlijk trainingsplan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&amp; People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20 - 30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626714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Processen risicobeheer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&amp; Review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118065"/>
                  </a:ext>
                </a:extLst>
              </a:tr>
              <a:tr h="147554"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VII.2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Monitoren en bijsturen </a:t>
                      </a:r>
                      <a:r>
                        <a:rPr lang="nl-B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performantie</a:t>
                      </a:r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Performance Evaluation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Golf 2 (2029) – Operationele verankering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Entiteit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15 - 20 Mandagen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99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3379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C9E5F-4DF0-4D3C-8316-CF0F32B6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Tool ter ondersteuning van het asset management - iASSET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E4B66E-94F2-488F-8B0C-B0CE6A79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1872000"/>
            <a:ext cx="93440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512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09BD1-8B90-4513-8DE5-0AA4F64C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Gezamenlijke toepassing over de verschillende entiteiten van het Beleidsdomein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9E72627-2093-41E1-945C-945B02858B5C}"/>
              </a:ext>
            </a:extLst>
          </p:cNvPr>
          <p:cNvSpPr txBox="1"/>
          <p:nvPr/>
        </p:nvSpPr>
        <p:spPr>
          <a:xfrm>
            <a:off x="1727999" y="2372076"/>
            <a:ext cx="9772702" cy="217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nl-BE" sz="3200" b="1" dirty="0">
                <a:solidFill>
                  <a:schemeClr val="accent1"/>
                </a:solidFill>
              </a:rPr>
              <a:t>Scope</a:t>
            </a:r>
            <a:endParaRPr lang="nl-BE" sz="2200" dirty="0">
              <a:latin typeface="FlandersArtSans-Regular" panose="020B0604020202020204" charset="0"/>
            </a:endParaRP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De ingebruikname van een digitale beheer- en inspectietoepassing zodat onze assets digitaal beheerd kunnen worden volgens een geheel van uniforme procedures en </a:t>
            </a:r>
            <a:r>
              <a:rPr lang="nl-BE" sz="2200" dirty="0" err="1">
                <a:latin typeface="FlandersArtSans-Regular" panose="020B0604020202020204" charset="0"/>
              </a:rPr>
              <a:t>workflows</a:t>
            </a:r>
            <a:endParaRPr lang="nl-BE" sz="2200" dirty="0">
              <a:latin typeface="FlandersArtSans-Regular" panose="020B0604020202020204" charset="0"/>
            </a:endParaRP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 err="1">
                <a:latin typeface="FlandersArtSans-Regular" panose="020B0604020202020204" charset="0"/>
              </a:rPr>
              <a:t>Uitbreidbaar</a:t>
            </a:r>
            <a:r>
              <a:rPr lang="nl-BE" sz="2200" dirty="0">
                <a:latin typeface="FlandersArtSans-Regular" panose="020B0604020202020204" charset="0"/>
              </a:rPr>
              <a:t> naar verschillende assettypes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Keuze voor een </a:t>
            </a:r>
            <a:r>
              <a:rPr lang="nl-BE" sz="2200" u="sng" dirty="0">
                <a:latin typeface="FlandersArtSans-Regular" panose="020B0604020202020204" charset="0"/>
              </a:rPr>
              <a:t>bestaande toepassing (geconfigureerd naar onze behoeften)</a:t>
            </a:r>
          </a:p>
        </p:txBody>
      </p:sp>
    </p:spTree>
    <p:extLst>
      <p:ext uri="{BB962C8B-B14F-4D97-AF65-F5344CB8AC3E}">
        <p14:creationId xmlns:p14="http://schemas.microsoft.com/office/powerpoint/2010/main" val="80286430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C3A9F-EA7B-4AA2-971B-D1974592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projectstructuur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8E3FB3A-A9EF-4867-AE74-46204D7C0CCD}"/>
              </a:ext>
            </a:extLst>
          </p:cNvPr>
          <p:cNvSpPr/>
          <p:nvPr/>
        </p:nvSpPr>
        <p:spPr>
          <a:xfrm>
            <a:off x="2805341" y="1540908"/>
            <a:ext cx="2672178" cy="4628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Algemene stuurgroep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F06A07C-BF61-4CEC-AB7D-995FAA407C85}"/>
              </a:ext>
            </a:extLst>
          </p:cNvPr>
          <p:cNvSpPr/>
          <p:nvPr/>
        </p:nvSpPr>
        <p:spPr>
          <a:xfrm>
            <a:off x="3863264" y="2195559"/>
            <a:ext cx="2564166" cy="461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Projectgroep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8881B0-052F-4AC8-B6F6-440632D95895}"/>
              </a:ext>
            </a:extLst>
          </p:cNvPr>
          <p:cNvSpPr/>
          <p:nvPr/>
        </p:nvSpPr>
        <p:spPr>
          <a:xfrm>
            <a:off x="3863264" y="2783539"/>
            <a:ext cx="2564166" cy="461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Werkgroep business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7DE5E07-1B29-4DCB-8F5C-E23F8D994D51}"/>
              </a:ext>
            </a:extLst>
          </p:cNvPr>
          <p:cNvSpPr/>
          <p:nvPr/>
        </p:nvSpPr>
        <p:spPr>
          <a:xfrm>
            <a:off x="4716999" y="3400372"/>
            <a:ext cx="3340961" cy="3339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bruggen en tunnels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217D5E2-729E-4371-838C-95E02F8CFDF8}"/>
              </a:ext>
            </a:extLst>
          </p:cNvPr>
          <p:cNvSpPr/>
          <p:nvPr/>
        </p:nvSpPr>
        <p:spPr>
          <a:xfrm>
            <a:off x="4716998" y="3799959"/>
            <a:ext cx="3340961" cy="333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sluizen en stuwen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D9CAB6D-483C-46AB-B33D-C2A64C87398B}"/>
              </a:ext>
            </a:extLst>
          </p:cNvPr>
          <p:cNvSpPr/>
          <p:nvPr/>
        </p:nvSpPr>
        <p:spPr>
          <a:xfrm>
            <a:off x="4716997" y="4200173"/>
            <a:ext cx="3340961" cy="3339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technieken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10E4184-4392-473D-A11F-18C2AC90884E}"/>
              </a:ext>
            </a:extLst>
          </p:cNvPr>
          <p:cNvSpPr/>
          <p:nvPr/>
        </p:nvSpPr>
        <p:spPr>
          <a:xfrm>
            <a:off x="4716996" y="4601610"/>
            <a:ext cx="3340961" cy="3339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groen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FC690A7-C92C-41A2-A881-6E222067E063}"/>
              </a:ext>
            </a:extLst>
          </p:cNvPr>
          <p:cNvSpPr/>
          <p:nvPr/>
        </p:nvSpPr>
        <p:spPr>
          <a:xfrm>
            <a:off x="4716995" y="5004675"/>
            <a:ext cx="3340961" cy="3339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waterrand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F0285FA-0909-4368-A901-51EE0931DC6A}"/>
              </a:ext>
            </a:extLst>
          </p:cNvPr>
          <p:cNvSpPr/>
          <p:nvPr/>
        </p:nvSpPr>
        <p:spPr>
          <a:xfrm>
            <a:off x="4716994" y="5386128"/>
            <a:ext cx="3340961" cy="33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Werkgroep inspecteurs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50C73AF-690B-41B6-BA69-F194B8E6BF66}"/>
              </a:ext>
            </a:extLst>
          </p:cNvPr>
          <p:cNvSpPr/>
          <p:nvPr/>
        </p:nvSpPr>
        <p:spPr>
          <a:xfrm>
            <a:off x="3863264" y="5797762"/>
            <a:ext cx="3340961" cy="333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Werkgroep ICT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A744546-3A35-4464-AAAB-B1491EBA4CEE}"/>
              </a:ext>
            </a:extLst>
          </p:cNvPr>
          <p:cNvSpPr/>
          <p:nvPr/>
        </p:nvSpPr>
        <p:spPr>
          <a:xfrm>
            <a:off x="3863263" y="6209393"/>
            <a:ext cx="3340961" cy="333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dirty="0">
                <a:solidFill>
                  <a:schemeClr val="tx1"/>
                </a:solidFill>
              </a:rPr>
              <a:t>Werkgroep toepassingsbeheer</a:t>
            </a:r>
          </a:p>
        </p:txBody>
      </p:sp>
      <p:cxnSp>
        <p:nvCxnSpPr>
          <p:cNvPr id="16" name="Verbindingslijn: gebogen 15">
            <a:extLst>
              <a:ext uri="{FF2B5EF4-FFF2-40B4-BE49-F238E27FC236}">
                <a16:creationId xmlns:a16="http://schemas.microsoft.com/office/drawing/2014/main" id="{61A84BE6-B8E3-4B14-8736-033098E1A880}"/>
              </a:ext>
            </a:extLst>
          </p:cNvPr>
          <p:cNvCxnSpPr>
            <a:endCxn id="4" idx="1"/>
          </p:cNvCxnSpPr>
          <p:nvPr/>
        </p:nvCxnSpPr>
        <p:spPr>
          <a:xfrm>
            <a:off x="3116057" y="2003736"/>
            <a:ext cx="747207" cy="42249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ingslijn: gebogen 16">
            <a:extLst>
              <a:ext uri="{FF2B5EF4-FFF2-40B4-BE49-F238E27FC236}">
                <a16:creationId xmlns:a16="http://schemas.microsoft.com/office/drawing/2014/main" id="{0638261B-10B6-4D71-9E14-9AF95531369F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3170853" y="2321803"/>
            <a:ext cx="1010478" cy="37434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erbindingslijn: gebogen 19">
            <a:extLst>
              <a:ext uri="{FF2B5EF4-FFF2-40B4-BE49-F238E27FC236}">
                <a16:creationId xmlns:a16="http://schemas.microsoft.com/office/drawing/2014/main" id="{A7E62E63-69C5-4D45-BC70-0F4488CE7AE3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4425572" y="3275901"/>
            <a:ext cx="322440" cy="260413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ingslijn: gebogen 22">
            <a:extLst>
              <a:ext uri="{FF2B5EF4-FFF2-40B4-BE49-F238E27FC236}">
                <a16:creationId xmlns:a16="http://schemas.microsoft.com/office/drawing/2014/main" id="{087EBA0F-4DA5-40B8-BBD0-B73C4E9311B8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4257819" y="3507737"/>
            <a:ext cx="657946" cy="26041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ingslijn: gebogen 25">
            <a:extLst>
              <a:ext uri="{FF2B5EF4-FFF2-40B4-BE49-F238E27FC236}">
                <a16:creationId xmlns:a16="http://schemas.microsoft.com/office/drawing/2014/main" id="{8CF72F9C-2C08-45EB-8B91-716C24584ACB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4049028" y="3699161"/>
            <a:ext cx="1075526" cy="26041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ingslijn: gebogen 28">
            <a:extLst>
              <a:ext uri="{FF2B5EF4-FFF2-40B4-BE49-F238E27FC236}">
                <a16:creationId xmlns:a16="http://schemas.microsoft.com/office/drawing/2014/main" id="{A74AB8B6-C052-4E26-8C67-09BFA2EB9C8A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3839625" y="3891196"/>
            <a:ext cx="1494330" cy="26041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ingslijn: gebogen 31">
            <a:extLst>
              <a:ext uri="{FF2B5EF4-FFF2-40B4-BE49-F238E27FC236}">
                <a16:creationId xmlns:a16="http://schemas.microsoft.com/office/drawing/2014/main" id="{73DB76BC-9D61-49D8-B0A3-2B37D4035024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3631418" y="4086056"/>
            <a:ext cx="1910742" cy="26041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ingslijn: gebogen 34">
            <a:extLst>
              <a:ext uri="{FF2B5EF4-FFF2-40B4-BE49-F238E27FC236}">
                <a16:creationId xmlns:a16="http://schemas.microsoft.com/office/drawing/2014/main" id="{27386568-A111-4747-B04C-8EB8DDE1C5C6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3464727" y="4300819"/>
            <a:ext cx="2244118" cy="26041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2E06A606-3DE1-4B7F-9E8B-BC68AD8340B9}"/>
              </a:ext>
            </a:extLst>
          </p:cNvPr>
          <p:cNvCxnSpPr>
            <a:cxnSpLocks/>
          </p:cNvCxnSpPr>
          <p:nvPr/>
        </p:nvCxnSpPr>
        <p:spPr>
          <a:xfrm>
            <a:off x="6525087" y="2426233"/>
            <a:ext cx="2334828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79916583-EF23-4762-A051-2EB3E9D7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571" y="1773064"/>
            <a:ext cx="2441567" cy="1010475"/>
          </a:xfrm>
          <a:prstGeom prst="rect">
            <a:avLst/>
          </a:prstGeom>
        </p:spPr>
      </p:pic>
      <p:sp>
        <p:nvSpPr>
          <p:cNvPr id="43" name="Rechthoek 42">
            <a:extLst>
              <a:ext uri="{FF2B5EF4-FFF2-40B4-BE49-F238E27FC236}">
                <a16:creationId xmlns:a16="http://schemas.microsoft.com/office/drawing/2014/main" id="{FB269C6C-B671-4333-9B7B-90215E745849}"/>
              </a:ext>
            </a:extLst>
          </p:cNvPr>
          <p:cNvSpPr/>
          <p:nvPr/>
        </p:nvSpPr>
        <p:spPr>
          <a:xfrm>
            <a:off x="6889072" y="2021071"/>
            <a:ext cx="1606857" cy="462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>
                    <a:lumMod val="50000"/>
                  </a:schemeClr>
                </a:solidFill>
              </a:rPr>
              <a:t>communicatie</a:t>
            </a:r>
          </a:p>
        </p:txBody>
      </p:sp>
    </p:spTree>
    <p:extLst>
      <p:ext uri="{BB962C8B-B14F-4D97-AF65-F5344CB8AC3E}">
        <p14:creationId xmlns:p14="http://schemas.microsoft.com/office/powerpoint/2010/main" val="309745114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laanderen - Wegenwiki">
            <a:extLst>
              <a:ext uri="{FF2B5EF4-FFF2-40B4-BE49-F238E27FC236}">
                <a16:creationId xmlns:a16="http://schemas.microsoft.com/office/drawing/2014/main" id="{32847E28-993C-4B33-9A92-DFC2ADD58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44" y="1370323"/>
            <a:ext cx="4406399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8154958-BD7C-41ED-9E27-21C58263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000" y="756000"/>
            <a:ext cx="9888000" cy="1116000"/>
          </a:xfrm>
        </p:spPr>
        <p:txBody>
          <a:bodyPr/>
          <a:lstStyle/>
          <a:p>
            <a:r>
              <a:rPr lang="nl-BE" dirty="0"/>
              <a:t>Organisatie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53606DE0-2D00-46A9-AAE3-9E767910DC2B}"/>
              </a:ext>
            </a:extLst>
          </p:cNvPr>
          <p:cNvSpPr txBox="1">
            <a:spLocks/>
          </p:cNvSpPr>
          <p:nvPr/>
        </p:nvSpPr>
        <p:spPr>
          <a:xfrm>
            <a:off x="5104843" y="1052504"/>
            <a:ext cx="7087157" cy="3672000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0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dirty="0"/>
          </a:p>
          <a:p>
            <a:pPr fontAlgn="base"/>
            <a:r>
              <a:rPr lang="nl-BE" dirty="0"/>
              <a:t>Vlaams parlement</a:t>
            </a:r>
          </a:p>
          <a:p>
            <a:pPr lvl="1" fontAlgn="base"/>
            <a:r>
              <a:rPr lang="nl-BE" dirty="0"/>
              <a:t>124 volksvertegenwoordigers</a:t>
            </a:r>
          </a:p>
          <a:p>
            <a:pPr fontAlgn="base"/>
            <a:r>
              <a:rPr lang="nl-BE" dirty="0"/>
              <a:t>Vlaamse regering</a:t>
            </a:r>
          </a:p>
          <a:p>
            <a:pPr lvl="1" fontAlgn="base"/>
            <a:r>
              <a:rPr lang="nl-BE" dirty="0"/>
              <a:t>9 ministers</a:t>
            </a:r>
          </a:p>
          <a:p>
            <a:pPr fontAlgn="base"/>
            <a:r>
              <a:rPr lang="nl-BE" dirty="0"/>
              <a:t>Vlaamse overheid (administratie)</a:t>
            </a:r>
          </a:p>
          <a:p>
            <a:pPr lvl="1" fontAlgn="base"/>
            <a:r>
              <a:rPr lang="nl-BE" dirty="0"/>
              <a:t>Bestaat uit 10 beleidsdomeinen</a:t>
            </a:r>
          </a:p>
          <a:p>
            <a:pPr lvl="2" fontAlgn="base"/>
            <a:r>
              <a:rPr lang="nl-BE" dirty="0"/>
              <a:t>….</a:t>
            </a:r>
          </a:p>
          <a:p>
            <a:pPr lvl="2" fontAlgn="base"/>
            <a:r>
              <a:rPr lang="nl-BE" b="1" dirty="0"/>
              <a:t>Beleidsdomein mobiliteit en openbare werken</a:t>
            </a:r>
          </a:p>
          <a:p>
            <a:pPr lvl="3" fontAlgn="base"/>
            <a:r>
              <a:rPr lang="nl-BE" dirty="0"/>
              <a:t>Departement mobiliteit en openbare werken</a:t>
            </a:r>
          </a:p>
          <a:p>
            <a:pPr lvl="3" fontAlgn="base"/>
            <a:r>
              <a:rPr lang="nl-BE" dirty="0"/>
              <a:t>Agentschap wegen en verkeer</a:t>
            </a:r>
          </a:p>
          <a:p>
            <a:pPr lvl="3" fontAlgn="base"/>
            <a:r>
              <a:rPr lang="nl-BE" dirty="0"/>
              <a:t>De Vlaamse waterweg</a:t>
            </a:r>
          </a:p>
          <a:p>
            <a:pPr lvl="3" fontAlgn="base"/>
            <a:r>
              <a:rPr lang="nl-BE" dirty="0"/>
              <a:t>Agentschap voor maritieme dienstverlening en kust</a:t>
            </a:r>
          </a:p>
          <a:p>
            <a:pPr lvl="3" fontAlgn="base"/>
            <a:r>
              <a:rPr lang="nl-BE" dirty="0"/>
              <a:t>Vlaamse vervoersmaatschappij De Lijn</a:t>
            </a:r>
          </a:p>
          <a:p>
            <a:pPr lvl="2" fontAlgn="base"/>
            <a:r>
              <a:rPr lang="nl-BE" dirty="0"/>
              <a:t>…</a:t>
            </a:r>
          </a:p>
          <a:p>
            <a:pPr marL="0" indent="0">
              <a:buFontTx/>
              <a:buNone/>
            </a:pPr>
            <a:r>
              <a:rPr lang="nl-BE" sz="2000" dirty="0"/>
              <a:t>	</a:t>
            </a:r>
          </a:p>
          <a:p>
            <a:pPr marL="0" indent="0">
              <a:buFontTx/>
              <a:buNone/>
            </a:pPr>
            <a:endParaRPr lang="nl-BE" sz="2000" dirty="0"/>
          </a:p>
          <a:p>
            <a:pPr marL="0" indent="0">
              <a:buFontTx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82324856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6E5B2-D33C-489F-B85B-9192D170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Projectfases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2E91456-330D-4E36-B7CA-89E50C38007F}"/>
              </a:ext>
            </a:extLst>
          </p:cNvPr>
          <p:cNvSpPr txBox="1"/>
          <p:nvPr/>
        </p:nvSpPr>
        <p:spPr>
          <a:xfrm>
            <a:off x="1728000" y="1872000"/>
            <a:ext cx="9772702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nl-BE" sz="3200" b="1" dirty="0">
                <a:solidFill>
                  <a:schemeClr val="accent1"/>
                </a:solidFill>
              </a:rPr>
              <a:t>Fase 1: implementatie</a:t>
            </a:r>
            <a:endParaRPr lang="nl-BE" sz="2200" dirty="0">
              <a:latin typeface="FlandersArtSans-Regular" panose="020B0604020202020204" charset="0"/>
            </a:endParaRP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Implementatie van werken van burgerlijke bouwkunde (bruggen, tunnels, sluizen en stuwen) – totaal meer dan 5000 assets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Configuratie van de toepassing op maat van deze assettypes (streven naar een realistisch detailniveau)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Generieke opbouw over de verschillende assettypes en activiteiten heen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Uitvoering van datamigratie uit verschillende systemen + opkuis van deze data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Koppelingen met bestaande systemen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Voorzien van opleidingen</a:t>
            </a:r>
          </a:p>
        </p:txBody>
      </p:sp>
    </p:spTree>
    <p:extLst>
      <p:ext uri="{BB962C8B-B14F-4D97-AF65-F5344CB8AC3E}">
        <p14:creationId xmlns:p14="http://schemas.microsoft.com/office/powerpoint/2010/main" val="46637627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6E5B2-D33C-489F-B85B-9192D170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Projectfases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2E91456-330D-4E36-B7CA-89E50C38007F}"/>
              </a:ext>
            </a:extLst>
          </p:cNvPr>
          <p:cNvSpPr txBox="1"/>
          <p:nvPr/>
        </p:nvSpPr>
        <p:spPr>
          <a:xfrm>
            <a:off x="1728000" y="1872000"/>
            <a:ext cx="9772702" cy="32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SzPct val="90000"/>
            </a:pPr>
            <a:r>
              <a:rPr lang="nl-BE" sz="3200" b="1" dirty="0">
                <a:solidFill>
                  <a:schemeClr val="accent1"/>
                </a:solidFill>
              </a:rPr>
              <a:t>Fase 2: gebruiksfase 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In gebruik sinds 3 november 2020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Focus op gebruik van paspoort, inspecties, metingen en zwaar uitzonderlijk vervoer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Configuratie van bijkomende assettypes en activiteiten. Hierbij waken we over de uniformiteit met de reeds geconfigureerde assets en activiteiten.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Nieuwe koppelingen met bestaande systemen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Gebruik optimaliseren </a:t>
            </a:r>
            <a:r>
              <a:rPr lang="nl-BE" sz="2200" dirty="0" err="1">
                <a:latin typeface="FlandersArtSans-Regular" panose="020B0604020202020204" charset="0"/>
              </a:rPr>
              <a:t>adhv</a:t>
            </a:r>
            <a:r>
              <a:rPr lang="nl-BE" sz="2200" dirty="0">
                <a:latin typeface="FlandersArtSans-Regular" panose="020B0604020202020204" charset="0"/>
              </a:rPr>
              <a:t> nieuwe ontwikkelingen en configuraties</a:t>
            </a:r>
          </a:p>
          <a:p>
            <a:pPr marL="288000" indent="-288000">
              <a:lnSpc>
                <a:spcPct val="90000"/>
              </a:lnSpc>
              <a:spcBef>
                <a:spcPts val="300"/>
              </a:spcBef>
              <a:buSzPct val="90000"/>
              <a:buBlip>
                <a:blip r:embed="rId2"/>
              </a:buBlip>
            </a:pPr>
            <a:r>
              <a:rPr lang="nl-BE" sz="2200" dirty="0">
                <a:latin typeface="FlandersArtSans-Regular" panose="020B0604020202020204" charset="0"/>
              </a:rPr>
              <a:t>Helpdesk en bijkomende opleidingen</a:t>
            </a:r>
          </a:p>
        </p:txBody>
      </p:sp>
    </p:spTree>
    <p:extLst>
      <p:ext uri="{BB962C8B-B14F-4D97-AF65-F5344CB8AC3E}">
        <p14:creationId xmlns:p14="http://schemas.microsoft.com/office/powerpoint/2010/main" val="344226417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C3C6FE5-76C8-4336-8326-1ED3A8A2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Demo: </a:t>
            </a:r>
            <a:r>
              <a:rPr lang="nl-BE" dirty="0">
                <a:hlinkClick r:id="rId2"/>
              </a:rPr>
              <a:t>www.iASSET.nl</a:t>
            </a:r>
            <a:br>
              <a:rPr lang="nl-BE" dirty="0"/>
            </a:br>
            <a:br>
              <a:rPr lang="nl-BE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174636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B5D50-000D-4E1E-9C7C-0F7FEF25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Aanleiding MCB-project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FDC30E-03C1-4C79-9AF6-C4032D62B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0" y="1557337"/>
            <a:ext cx="2650553" cy="3743325"/>
          </a:xfrm>
          <a:prstGeom prst="rect">
            <a:avLst/>
          </a:prstGeom>
        </p:spPr>
      </p:pic>
      <p:sp>
        <p:nvSpPr>
          <p:cNvPr id="5" name="Pijl: rechts 4">
            <a:extLst>
              <a:ext uri="{FF2B5EF4-FFF2-40B4-BE49-F238E27FC236}">
                <a16:creationId xmlns:a16="http://schemas.microsoft.com/office/drawing/2014/main" id="{A54872E8-C410-4512-A2E9-6D1319FEF582}"/>
              </a:ext>
            </a:extLst>
          </p:cNvPr>
          <p:cNvSpPr/>
          <p:nvPr/>
        </p:nvSpPr>
        <p:spPr>
          <a:xfrm>
            <a:off x="4819650" y="2124075"/>
            <a:ext cx="196215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355D99B-4087-4BB5-A37F-7985C4866B0B}"/>
              </a:ext>
            </a:extLst>
          </p:cNvPr>
          <p:cNvSpPr txBox="1"/>
          <p:nvPr/>
        </p:nvSpPr>
        <p:spPr>
          <a:xfrm>
            <a:off x="6924675" y="2015221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Tekort aan middelen voor zowel regulier als structureel onderhoud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FCDABAC6-033F-40D0-8D84-74550D580659}"/>
              </a:ext>
            </a:extLst>
          </p:cNvPr>
          <p:cNvSpPr/>
          <p:nvPr/>
        </p:nvSpPr>
        <p:spPr>
          <a:xfrm>
            <a:off x="4819650" y="3034397"/>
            <a:ext cx="196215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E32A2B2-BA9C-4324-85D9-D4A7617F029C}"/>
              </a:ext>
            </a:extLst>
          </p:cNvPr>
          <p:cNvSpPr txBox="1"/>
          <p:nvPr/>
        </p:nvSpPr>
        <p:spPr>
          <a:xfrm>
            <a:off x="6924675" y="2925545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Te weinig maturiteit inzake assetmanagement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8FEA697-2C25-4902-A953-B0AAC72C86F2}"/>
              </a:ext>
            </a:extLst>
          </p:cNvPr>
          <p:cNvSpPr/>
          <p:nvPr/>
        </p:nvSpPr>
        <p:spPr>
          <a:xfrm>
            <a:off x="6271950" y="4196449"/>
            <a:ext cx="5486400" cy="21662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2000" b="1" dirty="0"/>
              <a:t>Opstart 2 trajecten:</a:t>
            </a:r>
          </a:p>
          <a:p>
            <a:endParaRPr lang="nl-BE" dirty="0"/>
          </a:p>
          <a:p>
            <a:pPr marL="342900" indent="-342900">
              <a:buAutoNum type="arabicPeriod"/>
            </a:pPr>
            <a:r>
              <a:rPr lang="nl-BE" dirty="0"/>
              <a:t>De onderhoudsachterstand en toekomstige problemen gedetailleerd in kaart brengen</a:t>
            </a:r>
          </a:p>
          <a:p>
            <a:pPr marL="342900" indent="-342900">
              <a:buAutoNum type="arabicPeriod"/>
            </a:pPr>
            <a:r>
              <a:rPr lang="nl-BE" dirty="0"/>
              <a:t>Groeipad voor de verhoging van de AM-maturiteit</a:t>
            </a:r>
          </a:p>
        </p:txBody>
      </p:sp>
    </p:spTree>
    <p:extLst>
      <p:ext uri="{BB962C8B-B14F-4D97-AF65-F5344CB8AC3E}">
        <p14:creationId xmlns:p14="http://schemas.microsoft.com/office/powerpoint/2010/main" val="243604706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5BDBC-494D-4C02-94FF-D1337FA9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Onderhoudsachterstand (middelen)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678563-FA55-4798-9133-8E9C7DD57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Berekening op basis van een analyse van de assets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CC07CD-CBCC-47AF-8EC2-DA229BB11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69" y="2321786"/>
            <a:ext cx="8191504" cy="342187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0FF0830-93B9-4245-9F11-EF8EE37345EB}"/>
              </a:ext>
            </a:extLst>
          </p:cNvPr>
          <p:cNvSpPr/>
          <p:nvPr/>
        </p:nvSpPr>
        <p:spPr>
          <a:xfrm>
            <a:off x="9136927" y="2912243"/>
            <a:ext cx="2479073" cy="328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 Zeer goed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7BFBA24-A4D6-47F4-A121-18C6241A7C6F}"/>
              </a:ext>
            </a:extLst>
          </p:cNvPr>
          <p:cNvSpPr/>
          <p:nvPr/>
        </p:nvSpPr>
        <p:spPr>
          <a:xfrm>
            <a:off x="9136927" y="3342812"/>
            <a:ext cx="2479073" cy="328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 goed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38BDCB3-DD01-461D-8E23-E4C21909C9F1}"/>
              </a:ext>
            </a:extLst>
          </p:cNvPr>
          <p:cNvSpPr/>
          <p:nvPr/>
        </p:nvSpPr>
        <p:spPr>
          <a:xfrm>
            <a:off x="9136927" y="3778774"/>
            <a:ext cx="2479073" cy="328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 matig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D241770-5860-4474-9F4C-A8EF7887A96D}"/>
              </a:ext>
            </a:extLst>
          </p:cNvPr>
          <p:cNvSpPr/>
          <p:nvPr/>
        </p:nvSpPr>
        <p:spPr>
          <a:xfrm>
            <a:off x="9136927" y="4215951"/>
            <a:ext cx="2479073" cy="328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 slecht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32ABDD4-E09E-4889-BE16-06D022AC8C7C}"/>
              </a:ext>
            </a:extLst>
          </p:cNvPr>
          <p:cNvSpPr/>
          <p:nvPr/>
        </p:nvSpPr>
        <p:spPr>
          <a:xfrm>
            <a:off x="9136927" y="4653128"/>
            <a:ext cx="2479073" cy="3281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 zeer slecht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429B58F-F801-43BB-AA8F-EC591941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351" y="2965171"/>
            <a:ext cx="228600" cy="197167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9D784BD4-D957-47DC-9C4A-363F10AF2E23}"/>
              </a:ext>
            </a:extLst>
          </p:cNvPr>
          <p:cNvSpPr/>
          <p:nvPr/>
        </p:nvSpPr>
        <p:spPr>
          <a:xfrm>
            <a:off x="3977196" y="5308847"/>
            <a:ext cx="1571348" cy="279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046235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C2C7A-28D7-4F0D-9F05-B1727BBC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Onderhoudsachterstand (middelen)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65B420-1043-46A6-B95D-780D8CDA9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46" y="1651056"/>
            <a:ext cx="7278335" cy="42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6098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5BDBC-494D-4C02-94FF-D1337FA9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Onderhoudsachterstand (middelen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BE8AC89-BD93-42B9-91B8-C1CE76B7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89" y="1664434"/>
            <a:ext cx="4391621" cy="2872245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060A2A1A-49FE-4340-9B9C-06DA1711D25D}"/>
              </a:ext>
            </a:extLst>
          </p:cNvPr>
          <p:cNvSpPr txBox="1">
            <a:spLocks/>
          </p:cNvSpPr>
          <p:nvPr/>
        </p:nvSpPr>
        <p:spPr>
          <a:xfrm>
            <a:off x="1846189" y="4536679"/>
            <a:ext cx="4716536" cy="1116000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kern="1200" spc="0">
                <a:solidFill>
                  <a:schemeClr val="tx1"/>
                </a:solidFill>
                <a:latin typeface="FlandersArtSans-Bold" panose="00000800000000000000" pitchFamily="2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0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dirty="0"/>
          </a:p>
          <a:p>
            <a:pPr marL="0" indent="0" fontAlgn="base">
              <a:buNone/>
            </a:pPr>
            <a:r>
              <a:rPr lang="nl-BE" dirty="0"/>
              <a:t>Extra middelen zijn niet evident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nl-BE" sz="2000" dirty="0">
                <a:sym typeface="Wingdings" panose="05000000000000000000" pitchFamily="2" charset="2"/>
              </a:rPr>
              <a:t>Onderbouwen van de vraag</a:t>
            </a:r>
          </a:p>
          <a:p>
            <a:pPr marL="0" indent="0">
              <a:buNone/>
            </a:pPr>
            <a:r>
              <a:rPr lang="nl-BE" sz="2000" dirty="0"/>
              <a:t>	</a:t>
            </a:r>
          </a:p>
          <a:p>
            <a:pPr marL="0" indent="0">
              <a:buFontTx/>
              <a:buNone/>
            </a:pPr>
            <a:endParaRPr lang="nl-BE" sz="2000" dirty="0"/>
          </a:p>
          <a:p>
            <a:pPr marL="0" indent="0">
              <a:buFontTx/>
              <a:buNone/>
            </a:pP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0156671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87F4E-43E2-44F2-9223-45CB5E3B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Onderhoudsachterstand (middelen) – scenario’s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B9C7806-76AB-4F3E-B7D1-1894F61B6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0" y="1916140"/>
            <a:ext cx="9888000" cy="3672000"/>
          </a:xfrm>
        </p:spPr>
        <p:txBody>
          <a:bodyPr/>
          <a:lstStyle/>
          <a:p>
            <a:r>
              <a:rPr lang="nl-BE" dirty="0"/>
              <a:t>Scenario’s voor investeringen met telkens 3 opties: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519CBB7-5FB1-4E8A-9200-25A3CFDF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0" y="2262930"/>
            <a:ext cx="8398444" cy="443356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D63A9E-75E8-4680-A4E1-48077849D2B0}"/>
              </a:ext>
            </a:extLst>
          </p:cNvPr>
          <p:cNvSpPr/>
          <p:nvPr/>
        </p:nvSpPr>
        <p:spPr>
          <a:xfrm>
            <a:off x="685800" y="5781675"/>
            <a:ext cx="1042200" cy="91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376165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CA7185-8A3C-4933-A4D4-D3CF9B13D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6" t="14664" r="12506" b="7957"/>
          <a:stretch/>
        </p:blipFill>
        <p:spPr>
          <a:xfrm>
            <a:off x="8392358" y="3317839"/>
            <a:ext cx="3727380" cy="245848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D0C312-C436-483C-9A7F-1669E3A38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18269" r="12889" b="9983"/>
          <a:stretch/>
        </p:blipFill>
        <p:spPr>
          <a:xfrm>
            <a:off x="4427289" y="3317839"/>
            <a:ext cx="3879543" cy="237312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CD6923-19A4-4E83-B8D0-7F650127C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4" t="17670" r="13200" b="7967"/>
          <a:stretch/>
        </p:blipFill>
        <p:spPr>
          <a:xfrm>
            <a:off x="469484" y="3313084"/>
            <a:ext cx="3899015" cy="2467992"/>
          </a:xfrm>
          <a:prstGeom prst="rect">
            <a:avLst/>
          </a:prstGeom>
        </p:spPr>
      </p:pic>
      <p:grpSp>
        <p:nvGrpSpPr>
          <p:cNvPr id="17" name="Groep 16">
            <a:extLst>
              <a:ext uri="{FF2B5EF4-FFF2-40B4-BE49-F238E27FC236}">
                <a16:creationId xmlns:a16="http://schemas.microsoft.com/office/drawing/2014/main" id="{E9146237-7086-40F9-844D-CF45D7217AF3}"/>
              </a:ext>
            </a:extLst>
          </p:cNvPr>
          <p:cNvGrpSpPr/>
          <p:nvPr/>
        </p:nvGrpSpPr>
        <p:grpSpPr>
          <a:xfrm>
            <a:off x="758297" y="1819930"/>
            <a:ext cx="3559276" cy="1378337"/>
            <a:chOff x="838200" y="899735"/>
            <a:chExt cx="3559276" cy="665234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1DCFA0B1-687D-4B65-BB5E-0BBC3FF9DF0D}"/>
                </a:ext>
              </a:extLst>
            </p:cNvPr>
            <p:cNvSpPr/>
            <p:nvPr/>
          </p:nvSpPr>
          <p:spPr>
            <a:xfrm>
              <a:off x="838200" y="900332"/>
              <a:ext cx="1779638" cy="222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KI5: 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992678D9-B9EB-4430-AAB2-05941E9E9EE7}"/>
                </a:ext>
              </a:extLst>
            </p:cNvPr>
            <p:cNvSpPr/>
            <p:nvPr/>
          </p:nvSpPr>
          <p:spPr>
            <a:xfrm>
              <a:off x="2617838" y="899735"/>
              <a:ext cx="1779638" cy="222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€290 </a:t>
              </a:r>
              <a:r>
                <a:rPr lang="nl-BE" dirty="0" err="1"/>
                <a:t>mln</a:t>
              </a:r>
              <a:endParaRPr lang="nl-BE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06E476A-0A8B-4AAA-868D-5A253E673748}"/>
                </a:ext>
              </a:extLst>
            </p:cNvPr>
            <p:cNvSpPr/>
            <p:nvPr/>
          </p:nvSpPr>
          <p:spPr>
            <a:xfrm>
              <a:off x="838200" y="1121751"/>
              <a:ext cx="1779638" cy="2217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KI4: 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16D6AD5-049F-42D1-AA38-BF2A6835C32F}"/>
                </a:ext>
              </a:extLst>
            </p:cNvPr>
            <p:cNvSpPr/>
            <p:nvPr/>
          </p:nvSpPr>
          <p:spPr>
            <a:xfrm>
              <a:off x="2617838" y="1121941"/>
              <a:ext cx="1779638" cy="222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0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91468F0-B454-4EDA-90F0-2189AD58DA65}"/>
                </a:ext>
              </a:extLst>
            </p:cNvPr>
            <p:cNvSpPr/>
            <p:nvPr/>
          </p:nvSpPr>
          <p:spPr>
            <a:xfrm>
              <a:off x="838201" y="1342763"/>
              <a:ext cx="1779637" cy="222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Onderhoud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60FEFCF-902A-4DC2-BA4D-7E75F000086A}"/>
                </a:ext>
              </a:extLst>
            </p:cNvPr>
            <p:cNvSpPr/>
            <p:nvPr/>
          </p:nvSpPr>
          <p:spPr>
            <a:xfrm>
              <a:off x="2617838" y="1342763"/>
              <a:ext cx="1779637" cy="22220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Ondermaats</a:t>
              </a: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7AC7087-1FCA-4991-AE6F-B12756C8AE0D}"/>
              </a:ext>
            </a:extLst>
          </p:cNvPr>
          <p:cNvGrpSpPr/>
          <p:nvPr/>
        </p:nvGrpSpPr>
        <p:grpSpPr>
          <a:xfrm>
            <a:off x="4679823" y="1816747"/>
            <a:ext cx="3560372" cy="1374584"/>
            <a:chOff x="837104" y="1298432"/>
            <a:chExt cx="3560372" cy="1374584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F8E221E0-A2F0-42FF-B75B-C473B9DA001A}"/>
                </a:ext>
              </a:extLst>
            </p:cNvPr>
            <p:cNvSpPr/>
            <p:nvPr/>
          </p:nvSpPr>
          <p:spPr>
            <a:xfrm>
              <a:off x="838200" y="1298432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KI5: 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39B9065-77A6-4C14-9883-5D9919AABF33}"/>
                </a:ext>
              </a:extLst>
            </p:cNvPr>
            <p:cNvSpPr/>
            <p:nvPr/>
          </p:nvSpPr>
          <p:spPr>
            <a:xfrm>
              <a:off x="2617838" y="1298432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€1,28 </a:t>
              </a:r>
              <a:r>
                <a:rPr lang="nl-BE" dirty="0" err="1"/>
                <a:t>mld</a:t>
              </a:r>
              <a:endParaRPr lang="nl-BE" dirty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DBB2E6D-5264-4356-BE52-FDB17B9A122B}"/>
                </a:ext>
              </a:extLst>
            </p:cNvPr>
            <p:cNvSpPr/>
            <p:nvPr/>
          </p:nvSpPr>
          <p:spPr>
            <a:xfrm>
              <a:off x="838200" y="1760778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KI4: 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DAB7906-9560-47A2-BFA7-ACA9BC067685}"/>
                </a:ext>
              </a:extLst>
            </p:cNvPr>
            <p:cNvSpPr/>
            <p:nvPr/>
          </p:nvSpPr>
          <p:spPr>
            <a:xfrm>
              <a:off x="2617838" y="1761623"/>
              <a:ext cx="1779638" cy="4579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0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D6020F8-EFA4-4E28-9A7E-06BEBC22BB2F}"/>
                </a:ext>
              </a:extLst>
            </p:cNvPr>
            <p:cNvSpPr/>
            <p:nvPr/>
          </p:nvSpPr>
          <p:spPr>
            <a:xfrm>
              <a:off x="837104" y="2219549"/>
              <a:ext cx="1779638" cy="4534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Onderhoud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E437014B-6A43-4533-9FC9-678B129F7212}"/>
                </a:ext>
              </a:extLst>
            </p:cNvPr>
            <p:cNvSpPr/>
            <p:nvPr/>
          </p:nvSpPr>
          <p:spPr>
            <a:xfrm>
              <a:off x="2616743" y="2213540"/>
              <a:ext cx="1779638" cy="45753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goed</a:t>
              </a:r>
            </a:p>
          </p:txBody>
        </p:sp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1619EFF6-1105-4D11-9258-1AD905159696}"/>
              </a:ext>
            </a:extLst>
          </p:cNvPr>
          <p:cNvSpPr/>
          <p:nvPr/>
        </p:nvSpPr>
        <p:spPr>
          <a:xfrm>
            <a:off x="758296" y="1360765"/>
            <a:ext cx="3559275" cy="460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400" b="1" dirty="0"/>
              <a:t>Scenario 1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265AB0DF-5AAF-495A-953D-E49C20B3DBF3}"/>
              </a:ext>
            </a:extLst>
          </p:cNvPr>
          <p:cNvSpPr/>
          <p:nvPr/>
        </p:nvSpPr>
        <p:spPr>
          <a:xfrm>
            <a:off x="4679825" y="1364911"/>
            <a:ext cx="3559275" cy="460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400" b="1" dirty="0"/>
              <a:t>Scenario 2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EBE90E88-994C-44FA-A5E4-98DF4330C772}"/>
              </a:ext>
            </a:extLst>
          </p:cNvPr>
          <p:cNvGrpSpPr/>
          <p:nvPr/>
        </p:nvGrpSpPr>
        <p:grpSpPr>
          <a:xfrm>
            <a:off x="8559366" y="1816747"/>
            <a:ext cx="3560372" cy="1374584"/>
            <a:chOff x="837104" y="1298432"/>
            <a:chExt cx="3560372" cy="1374584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5B44DD0-0D53-46E3-B208-49186BAD8393}"/>
                </a:ext>
              </a:extLst>
            </p:cNvPr>
            <p:cNvSpPr/>
            <p:nvPr/>
          </p:nvSpPr>
          <p:spPr>
            <a:xfrm>
              <a:off x="838200" y="1298432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KI5: 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E962FD1-BB0A-46C9-85C1-6CE663B53CBE}"/>
                </a:ext>
              </a:extLst>
            </p:cNvPr>
            <p:cNvSpPr/>
            <p:nvPr/>
          </p:nvSpPr>
          <p:spPr>
            <a:xfrm>
              <a:off x="2617838" y="1298432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€500 </a:t>
              </a:r>
              <a:r>
                <a:rPr lang="nl-BE" dirty="0" err="1"/>
                <a:t>mln</a:t>
              </a:r>
              <a:endParaRPr lang="nl-BE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C5221FD-AA08-4879-9C89-40214E9991FD}"/>
                </a:ext>
              </a:extLst>
            </p:cNvPr>
            <p:cNvSpPr/>
            <p:nvPr/>
          </p:nvSpPr>
          <p:spPr>
            <a:xfrm>
              <a:off x="838200" y="1760778"/>
              <a:ext cx="1779638" cy="46040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Investering KI4: 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D2FB4F8-19A9-43D9-A011-9AEEDC0310E7}"/>
                </a:ext>
              </a:extLst>
            </p:cNvPr>
            <p:cNvSpPr/>
            <p:nvPr/>
          </p:nvSpPr>
          <p:spPr>
            <a:xfrm>
              <a:off x="2617838" y="1761623"/>
              <a:ext cx="1779638" cy="45792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€ 250 </a:t>
              </a:r>
              <a:r>
                <a:rPr lang="nl-BE" dirty="0" err="1"/>
                <a:t>mln</a:t>
              </a:r>
              <a:endParaRPr lang="nl-BE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36226D9D-02E2-429D-A494-2665DAC48928}"/>
                </a:ext>
              </a:extLst>
            </p:cNvPr>
            <p:cNvSpPr/>
            <p:nvPr/>
          </p:nvSpPr>
          <p:spPr>
            <a:xfrm>
              <a:off x="837104" y="2219549"/>
              <a:ext cx="1779638" cy="4534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Onderhoud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44B14804-A038-41DB-8EA9-05B3F283D77B}"/>
                </a:ext>
              </a:extLst>
            </p:cNvPr>
            <p:cNvSpPr/>
            <p:nvPr/>
          </p:nvSpPr>
          <p:spPr>
            <a:xfrm>
              <a:off x="2616743" y="2213540"/>
              <a:ext cx="1779638" cy="45753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BE" dirty="0"/>
                <a:t>matig</a:t>
              </a:r>
            </a:p>
          </p:txBody>
        </p:sp>
      </p:grpSp>
      <p:sp>
        <p:nvSpPr>
          <p:cNvPr id="40" name="Rechthoek 39">
            <a:extLst>
              <a:ext uri="{FF2B5EF4-FFF2-40B4-BE49-F238E27FC236}">
                <a16:creationId xmlns:a16="http://schemas.microsoft.com/office/drawing/2014/main" id="{507F1209-B6A3-4558-B06B-AF77B1644B4E}"/>
              </a:ext>
            </a:extLst>
          </p:cNvPr>
          <p:cNvSpPr/>
          <p:nvPr/>
        </p:nvSpPr>
        <p:spPr>
          <a:xfrm>
            <a:off x="8557649" y="1372784"/>
            <a:ext cx="3559275" cy="4604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2400" b="1" dirty="0"/>
              <a:t>Scenario 3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C4C9C804-81FD-4760-8CBC-C4A6A6DE2274}"/>
              </a:ext>
            </a:extLst>
          </p:cNvPr>
          <p:cNvSpPr txBox="1">
            <a:spLocks/>
          </p:cNvSpPr>
          <p:nvPr/>
        </p:nvSpPr>
        <p:spPr>
          <a:xfrm>
            <a:off x="1515461" y="444067"/>
            <a:ext cx="9888000" cy="4499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6000" b="0" i="0" kern="1200">
                <a:solidFill>
                  <a:schemeClr val="tx1"/>
                </a:solidFill>
                <a:latin typeface="FlandersArtSans-Bold" panose="00000800000000000000" pitchFamily="2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BE" sz="3600" dirty="0"/>
              <a:t>Scenario’s</a:t>
            </a:r>
          </a:p>
        </p:txBody>
      </p:sp>
    </p:spTree>
    <p:extLst>
      <p:ext uri="{BB962C8B-B14F-4D97-AF65-F5344CB8AC3E}">
        <p14:creationId xmlns:p14="http://schemas.microsoft.com/office/powerpoint/2010/main" val="392566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A1CB6-B6CD-4572-9FD0-70E84C88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Onderhoudsachterstand (middelen) – Plan van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554421-39CE-4FA1-9C07-88FEFBDF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Bewustwording van het belang van onderhoud aan de kunstwerken.</a:t>
            </a:r>
            <a:endParaRPr lang="nl-B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Reactie: Opmaak plan van aanpak voor de kunstwerken (bruggen en tunnels)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Voorstel betreft een combinatie van klassieke aanbestedingen en PPS (DBFM) die worden uitgevoerd over de komende 10 jaar op de kunstwerken in huidige toestand 4 en 5.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Structureel te herstellen of te vervangen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~250 kunstwerken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9615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resentatie_logoVO_basic_breedbeeld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logoVO_basic_breedbeeld.potx" id="{7ED856E2-1CF8-4BE0-B8EE-387D220821B5}" vid="{96C5E8CA-E6E2-4CEC-89AF-477EEA4BD59A}"/>
    </a:ext>
  </a:extLst>
</a:theme>
</file>

<file path=ppt/theme/theme10.xml><?xml version="1.0" encoding="utf-8"?>
<a:theme xmlns:a="http://schemas.openxmlformats.org/drawingml/2006/main" name="2_Hoofdstukken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11.xml><?xml version="1.0" encoding="utf-8"?>
<a:theme xmlns:a="http://schemas.openxmlformats.org/drawingml/2006/main" name="2_Inhoud presentatie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Inhoud presentatie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Inhoud presentatie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ijd voor Beleid_ppt_vo_LC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PT_MOW_corporate_ Flanders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6.xml><?xml version="1.0" encoding="utf-8"?>
<a:theme xmlns:a="http://schemas.openxmlformats.org/drawingml/2006/main" name="Inhoud presentatie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oofdstukken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8.xml><?xml version="1.0" encoding="utf-8"?>
<a:theme xmlns:a="http://schemas.openxmlformats.org/drawingml/2006/main" name="1_Inhoud presentatie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Hoofdstukken">
  <a:themeElements>
    <a:clrScheme name="Departement MOW">
      <a:dk1>
        <a:sysClr val="windowText" lastClr="000000"/>
      </a:dk1>
      <a:lt1>
        <a:sysClr val="window" lastClr="FFFFFF"/>
      </a:lt1>
      <a:dk2>
        <a:srgbClr val="1C7070"/>
      </a:dk2>
      <a:lt2>
        <a:srgbClr val="EEECE1"/>
      </a:lt2>
      <a:accent1>
        <a:srgbClr val="1C7070"/>
      </a:accent1>
      <a:accent2>
        <a:srgbClr val="2B5B25"/>
      </a:accent2>
      <a:accent3>
        <a:srgbClr val="543F5E"/>
      </a:accent3>
      <a:accent4>
        <a:srgbClr val="8064A2"/>
      </a:accent4>
      <a:accent5>
        <a:srgbClr val="15465B"/>
      </a:accent5>
      <a:accent6>
        <a:srgbClr val="912D2D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49BF261D583E42A55668C879092E7D" ma:contentTypeVersion="13" ma:contentTypeDescription="Een nieuw document maken." ma:contentTypeScope="" ma:versionID="dfab8d25952d5c972c21717ee112a4d7">
  <xsd:schema xmlns:xsd="http://www.w3.org/2001/XMLSchema" xmlns:xs="http://www.w3.org/2001/XMLSchema" xmlns:p="http://schemas.microsoft.com/office/2006/metadata/properties" xmlns:ns3="2c0e6abe-2906-4591-aa13-8acccf4d6ccf" xmlns:ns4="f76aa081-812f-4228-b2b6-6c77c72b50c1" targetNamespace="http://schemas.microsoft.com/office/2006/metadata/properties" ma:root="true" ma:fieldsID="df2d0d5317c1c36b919756a0f26476b2" ns3:_="" ns4:_="">
    <xsd:import namespace="2c0e6abe-2906-4591-aa13-8acccf4d6ccf"/>
    <xsd:import namespace="f76aa081-812f-4228-b2b6-6c77c72b50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e6abe-2906-4591-aa13-8acccf4d6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6aa081-812f-4228-b2b6-6c77c72b50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8BE098-B160-4690-948A-549A06EC91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0e6abe-2906-4591-aa13-8acccf4d6ccf"/>
    <ds:schemaRef ds:uri="f76aa081-812f-4228-b2b6-6c77c72b5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B55A4F-CF6E-41A3-8984-46AD24D93F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FA03F-A85D-4FF5-9923-888D08517564}">
  <ds:schemaRefs>
    <ds:schemaRef ds:uri="http://schemas.microsoft.com/office/2006/documentManagement/types"/>
    <ds:schemaRef ds:uri="2c0e6abe-2906-4591-aa13-8acccf4d6ccf"/>
    <ds:schemaRef ds:uri="http://purl.org/dc/elements/1.1/"/>
    <ds:schemaRef ds:uri="f76aa081-812f-4228-b2b6-6c77c72b50c1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7845</TotalTime>
  <Words>1532</Words>
  <Application>Microsoft Office PowerPoint</Application>
  <PresentationFormat>Breedbeeld</PresentationFormat>
  <Paragraphs>394</Paragraphs>
  <Slides>22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14</vt:i4>
      </vt:variant>
      <vt:variant>
        <vt:lpstr>Diatitels</vt:lpstr>
      </vt:variant>
      <vt:variant>
        <vt:i4>22</vt:i4>
      </vt:variant>
    </vt:vector>
  </HeadingPairs>
  <TitlesOfParts>
    <vt:vector size="45" baseType="lpstr">
      <vt:lpstr>FlandersArtSerif-Regular</vt:lpstr>
      <vt:lpstr>Verdana</vt:lpstr>
      <vt:lpstr>Calibri Light</vt:lpstr>
      <vt:lpstr>FlandersArtSans-Regular</vt:lpstr>
      <vt:lpstr>Calibri</vt:lpstr>
      <vt:lpstr>Wingdings 2</vt:lpstr>
      <vt:lpstr>Wingdings</vt:lpstr>
      <vt:lpstr>FlandersArtSans-Bold</vt:lpstr>
      <vt:lpstr>Arial</vt:lpstr>
      <vt:lpstr>Presentatie_logoVO_basic_breedbeeld</vt:lpstr>
      <vt:lpstr>Office Theme</vt:lpstr>
      <vt:lpstr>Office Theme</vt:lpstr>
      <vt:lpstr>Office Theme</vt:lpstr>
      <vt:lpstr>2_PPT_MOW_corporate_ Flanders</vt:lpstr>
      <vt:lpstr>Inhoud presentatie</vt:lpstr>
      <vt:lpstr>Hoofdstukken</vt:lpstr>
      <vt:lpstr>1_Inhoud presentatie</vt:lpstr>
      <vt:lpstr>1_Hoofdstukken</vt:lpstr>
      <vt:lpstr>2_Hoofdstukken</vt:lpstr>
      <vt:lpstr>2_Inhoud presentatie</vt:lpstr>
      <vt:lpstr>3_Inhoud presentatie</vt:lpstr>
      <vt:lpstr>4_Inhoud presentatie</vt:lpstr>
      <vt:lpstr>Tijd voor Beleid_ppt_vo_LC</vt:lpstr>
      <vt:lpstr>  Asset Management </vt:lpstr>
      <vt:lpstr>Organisatie</vt:lpstr>
      <vt:lpstr>Aanleiding MCB-project</vt:lpstr>
      <vt:lpstr>Onderhoudsachterstand (middelen)</vt:lpstr>
      <vt:lpstr>Onderhoudsachterstand (middelen)</vt:lpstr>
      <vt:lpstr>Onderhoudsachterstand (middelen</vt:lpstr>
      <vt:lpstr>Onderhoudsachterstand (middelen) – scenario’s</vt:lpstr>
      <vt:lpstr>PowerPoint-presentatie</vt:lpstr>
      <vt:lpstr>Onderhoudsachterstand (middelen) – Plan van aanpak</vt:lpstr>
      <vt:lpstr>Aanleiding MCB-project</vt:lpstr>
      <vt:lpstr>Introductie tot Asset Management</vt:lpstr>
      <vt:lpstr>Plan van aanpak</vt:lpstr>
      <vt:lpstr>Asset Management Maturiteit (AS-IS)</vt:lpstr>
      <vt:lpstr>Asset Management Visie en Ambitie</vt:lpstr>
      <vt:lpstr>Asset Management Master Plan - vb. DVW</vt:lpstr>
      <vt:lpstr>Asset Management Master Plan – vb. portfolio</vt:lpstr>
      <vt:lpstr>Tool ter ondersteuning van het asset management - iASSET</vt:lpstr>
      <vt:lpstr>Gezamenlijke toepassing over de verschillende entiteiten van het Beleidsdomein</vt:lpstr>
      <vt:lpstr>projectstructuur</vt:lpstr>
      <vt:lpstr>Projectfases</vt:lpstr>
      <vt:lpstr>Projectfases</vt:lpstr>
      <vt:lpstr>Demo: www.iASSET.nl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Asset Management</dc:title>
  <dc:creator>Bram Leus</dc:creator>
  <cp:lastModifiedBy>Bram Leus</cp:lastModifiedBy>
  <cp:revision>31</cp:revision>
  <dcterms:created xsi:type="dcterms:W3CDTF">2021-04-26T11:47:21Z</dcterms:created>
  <dcterms:modified xsi:type="dcterms:W3CDTF">2022-02-07T10:17:51Z</dcterms:modified>
</cp:coreProperties>
</file>